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60" r:id="rId5"/>
    <p:sldId id="259" r:id="rId6"/>
    <p:sldId id="300" r:id="rId7"/>
    <p:sldId id="262" r:id="rId8"/>
    <p:sldId id="263" r:id="rId9"/>
    <p:sldId id="265" r:id="rId10"/>
    <p:sldId id="266" r:id="rId11"/>
    <p:sldId id="301" r:id="rId12"/>
    <p:sldId id="267" r:id="rId13"/>
    <p:sldId id="268" r:id="rId14"/>
    <p:sldId id="269" r:id="rId15"/>
    <p:sldId id="270" r:id="rId16"/>
    <p:sldId id="271" r:id="rId17"/>
    <p:sldId id="272" r:id="rId18"/>
    <p:sldId id="283" r:id="rId19"/>
    <p:sldId id="274" r:id="rId20"/>
    <p:sldId id="275" r:id="rId21"/>
    <p:sldId id="276" r:id="rId22"/>
    <p:sldId id="277" r:id="rId23"/>
    <p:sldId id="278" r:id="rId24"/>
    <p:sldId id="279" r:id="rId25"/>
    <p:sldId id="280" r:id="rId26"/>
    <p:sldId id="285" r:id="rId27"/>
    <p:sldId id="286" r:id="rId28"/>
    <p:sldId id="287" r:id="rId29"/>
    <p:sldId id="288" r:id="rId30"/>
    <p:sldId id="289" r:id="rId31"/>
    <p:sldId id="290" r:id="rId32"/>
    <p:sldId id="291" r:id="rId33"/>
    <p:sldId id="292" r:id="rId34"/>
    <p:sldId id="293" r:id="rId35"/>
    <p:sldId id="294" r:id="rId36"/>
    <p:sldId id="295" r:id="rId37"/>
    <p:sldId id="296" r:id="rId38"/>
    <p:sldId id="297" r:id="rId39"/>
    <p:sldId id="298" r:id="rId40"/>
    <p:sldId id="299" r:id="rId4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9" d="100"/>
          <a:sy n="69" d="100"/>
        </p:scale>
        <p:origin x="-1404" y="-90"/>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68786B99-E66C-41B8-B3DC-A703A61FBF44}" type="datetimeFigureOut">
              <a:rPr lang="en-US" smtClean="0"/>
              <a:t>7/28/2015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CED70E9-EDE7-4580-8D79-86FD6E23E329}"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8786B99-E66C-41B8-B3DC-A703A61FBF44}" type="datetimeFigureOut">
              <a:rPr lang="en-US" smtClean="0"/>
              <a:t>7/28/2015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CED70E9-EDE7-4580-8D79-86FD6E23E329}"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8786B99-E66C-41B8-B3DC-A703A61FBF44}" type="datetimeFigureOut">
              <a:rPr lang="en-US" smtClean="0"/>
              <a:t>7/28/2015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CED70E9-EDE7-4580-8D79-86FD6E23E329}"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8786B99-E66C-41B8-B3DC-A703A61FBF44}" type="datetimeFigureOut">
              <a:rPr lang="en-US" smtClean="0"/>
              <a:t>7/28/2015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CED70E9-EDE7-4580-8D79-86FD6E23E329}"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8786B99-E66C-41B8-B3DC-A703A61FBF44}" type="datetimeFigureOut">
              <a:rPr lang="en-US" smtClean="0"/>
              <a:t>7/28/2015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CED70E9-EDE7-4580-8D79-86FD6E23E329}"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68786B99-E66C-41B8-B3DC-A703A61FBF44}" type="datetimeFigureOut">
              <a:rPr lang="en-US" smtClean="0"/>
              <a:t>7/28/2015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CED70E9-EDE7-4580-8D79-86FD6E23E329}"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68786B99-E66C-41B8-B3DC-A703A61FBF44}" type="datetimeFigureOut">
              <a:rPr lang="en-US" smtClean="0"/>
              <a:t>7/28/2015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CED70E9-EDE7-4580-8D79-86FD6E23E329}"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68786B99-E66C-41B8-B3DC-A703A61FBF44}" type="datetimeFigureOut">
              <a:rPr lang="en-US" smtClean="0"/>
              <a:t>7/28/2015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CED70E9-EDE7-4580-8D79-86FD6E23E329}"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8786B99-E66C-41B8-B3DC-A703A61FBF44}" type="datetimeFigureOut">
              <a:rPr lang="en-US" smtClean="0"/>
              <a:t>7/28/2015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CED70E9-EDE7-4580-8D79-86FD6E23E329}"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8786B99-E66C-41B8-B3DC-A703A61FBF44}" type="datetimeFigureOut">
              <a:rPr lang="en-US" smtClean="0"/>
              <a:t>7/28/2015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CED70E9-EDE7-4580-8D79-86FD6E23E329}"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8786B99-E66C-41B8-B3DC-A703A61FBF44}" type="datetimeFigureOut">
              <a:rPr lang="en-US" smtClean="0"/>
              <a:t>7/28/2015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CED70E9-EDE7-4580-8D79-86FD6E23E329}"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8786B99-E66C-41B8-B3DC-A703A61FBF44}" type="datetimeFigureOut">
              <a:rPr lang="en-US" smtClean="0"/>
              <a:t>7/28/2015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CED70E9-EDE7-4580-8D79-86FD6E23E329}"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hyperlink" Target="http://www.npr.org/player/v2/mediaPlayer.html?action=1&amp;t=1&amp;islist=false&amp;id=12688403&amp;m=12697259" TargetMode="Externa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hyperlink" Target="https://www.youtube.com/watch?v=GL7qJYKzcsk"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hyperlink" Target="http://climateinterpreter.org/sites/default/files/resources/165_AragoniteSaturation.mp4" TargetMode="External"/><Relationship Id="rId1" Type="http://schemas.openxmlformats.org/officeDocument/2006/relationships/slideLayout" Target="../slideLayouts/slideLayout2.xml"/><Relationship Id="rId5" Type="http://schemas.openxmlformats.org/officeDocument/2006/relationships/hyperlink" Target="http://www.nature.com/nclimate/journal/v3/n11/nclimate1982/metrics" TargetMode="External"/><Relationship Id="rId4" Type="http://schemas.openxmlformats.org/officeDocument/2006/relationships/hyperlink" Target="http://www.nature.com/nclimate/journal/v3/n11/full/nclimate1982.html" TargetMode="External"/></Relationships>
</file>

<file path=ppt/slides/_rels/slide2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0.gif"/><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hyperlink" Target="http://coralreefwatch.noaa.gov/satellite/oa/description/figures/PAGE_3_CO2pH_animation.gif"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2.xml"/><Relationship Id="rId4" Type="http://schemas.openxmlformats.org/officeDocument/2006/relationships/image" Target="../media/image39.png"/></Relationships>
</file>

<file path=ppt/slides/_rels/slide37.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gif"/><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hyperlink" Target="http://article.wn.com/view/2003/07/18/Scientists_Test_Snowball_Earth_Hypothesis/"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gif"/><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9.gi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066800"/>
            <a:ext cx="7772400" cy="1470025"/>
          </a:xfrm>
        </p:spPr>
        <p:txBody>
          <a:bodyPr/>
          <a:lstStyle/>
          <a:p>
            <a:r>
              <a:rPr lang="en-US" dirty="0" smtClean="0"/>
              <a:t>CLIMATE CONSIDERATIONS:</a:t>
            </a:r>
            <a:br>
              <a:rPr lang="en-US" dirty="0" smtClean="0"/>
            </a:br>
            <a:r>
              <a:rPr lang="en-US" dirty="0" smtClean="0"/>
              <a:t>Earth </a:t>
            </a:r>
            <a:r>
              <a:rPr lang="en-US" dirty="0" err="1" smtClean="0"/>
              <a:t>forcings</a:t>
            </a:r>
            <a:r>
              <a:rPr lang="en-US" dirty="0" smtClean="0"/>
              <a:t> and feedbacks</a:t>
            </a:r>
            <a:endParaRPr lang="en-US" dirty="0"/>
          </a:p>
        </p:txBody>
      </p:sp>
      <p:sp>
        <p:nvSpPr>
          <p:cNvPr id="7" name="Rectangle 6"/>
          <p:cNvSpPr/>
          <p:nvPr/>
        </p:nvSpPr>
        <p:spPr>
          <a:xfrm>
            <a:off x="838200" y="3505200"/>
            <a:ext cx="5334000" cy="1631216"/>
          </a:xfrm>
          <a:prstGeom prst="rect">
            <a:avLst/>
          </a:prstGeom>
        </p:spPr>
        <p:txBody>
          <a:bodyPr wrap="square">
            <a:spAutoFit/>
          </a:bodyPr>
          <a:lstStyle/>
          <a:p>
            <a:pPr algn="ctr"/>
            <a:r>
              <a:rPr lang="en-US" sz="2000" b="1" dirty="0">
                <a:solidFill>
                  <a:srgbClr val="7030A0"/>
                </a:solidFill>
                <a:latin typeface="JasmineUPC" pitchFamily="18" charset="-34"/>
                <a:cs typeface="JasmineUPC" pitchFamily="18" charset="-34"/>
              </a:rPr>
              <a:t>'A man should keep his little brain attic stocked with all the furniture that he is likely to use, and the rest he can put away in the lumber-room of his library where he can get it if he wants.' </a:t>
            </a:r>
          </a:p>
          <a:p>
            <a:pPr algn="ctr"/>
            <a:r>
              <a:rPr lang="en-US" sz="2000" b="1" dirty="0">
                <a:solidFill>
                  <a:srgbClr val="7030A0"/>
                </a:solidFill>
                <a:latin typeface="JasmineUPC" pitchFamily="18" charset="-34"/>
                <a:cs typeface="JasmineUPC" pitchFamily="18" charset="-34"/>
              </a:rPr>
              <a:t>Sherlock </a:t>
            </a:r>
            <a:r>
              <a:rPr lang="en-US" sz="2000" b="1" dirty="0" smtClean="0">
                <a:solidFill>
                  <a:srgbClr val="7030A0"/>
                </a:solidFill>
                <a:latin typeface="JasmineUPC" pitchFamily="18" charset="-34"/>
                <a:cs typeface="JasmineUPC" pitchFamily="18" charset="-34"/>
              </a:rPr>
              <a:t>Holmes</a:t>
            </a:r>
            <a:endParaRPr lang="en-US" sz="2000" b="1" dirty="0">
              <a:solidFill>
                <a:srgbClr val="7030A0"/>
              </a:solidFill>
              <a:latin typeface="JasmineUPC" pitchFamily="18" charset="-34"/>
              <a:cs typeface="JasmineUPC" pitchFamily="18" charset="-34"/>
            </a:endParaRPr>
          </a:p>
          <a:p>
            <a:pPr algn="ctr"/>
            <a:r>
              <a:rPr lang="en-US" sz="2000" b="1" i="1" dirty="0">
                <a:solidFill>
                  <a:srgbClr val="7030A0"/>
                </a:solidFill>
                <a:latin typeface="JasmineUPC" pitchFamily="18" charset="-34"/>
                <a:cs typeface="JasmineUPC" pitchFamily="18" charset="-34"/>
              </a:rPr>
              <a:t>-The Five Orange Pips</a:t>
            </a:r>
            <a:endParaRPr lang="en-US" sz="2000" b="1" dirty="0">
              <a:solidFill>
                <a:srgbClr val="7030A0"/>
              </a:solidFill>
              <a:latin typeface="JasmineUPC" pitchFamily="18" charset="-34"/>
              <a:cs typeface="JasmineUPC" pitchFamily="18" charset="-34"/>
            </a:endParaRPr>
          </a:p>
        </p:txBody>
      </p:sp>
      <p:pic>
        <p:nvPicPr>
          <p:cNvPr id="8" name="Picture 6" descr="http://www.sherlock-holmes.co.uk/pr/silhouette.GIF"/>
          <p:cNvPicPr>
            <a:picLocks noChangeAspect="1" noChangeArrowheads="1"/>
          </p:cNvPicPr>
          <p:nvPr/>
        </p:nvPicPr>
        <p:blipFill>
          <a:blip r:embed="rId2" cstate="print"/>
          <a:srcRect/>
          <a:stretch>
            <a:fillRect/>
          </a:stretch>
        </p:blipFill>
        <p:spPr bwMode="auto">
          <a:xfrm>
            <a:off x="6477000" y="2971800"/>
            <a:ext cx="2438400" cy="2724151"/>
          </a:xfrm>
          <a:prstGeom prst="rect">
            <a:avLst/>
          </a:prstGeom>
          <a:noFill/>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0418" name="Picture 2"/>
          <p:cNvPicPr>
            <a:picLocks noChangeAspect="1" noChangeArrowheads="1"/>
          </p:cNvPicPr>
          <p:nvPr/>
        </p:nvPicPr>
        <p:blipFill>
          <a:blip r:embed="rId2" cstate="print"/>
          <a:srcRect l="30000" t="10000" r="30625" b="13333"/>
          <a:stretch>
            <a:fillRect/>
          </a:stretch>
        </p:blipFill>
        <p:spPr bwMode="auto">
          <a:xfrm>
            <a:off x="1404729" y="50799"/>
            <a:ext cx="6215271" cy="6807201"/>
          </a:xfrm>
          <a:prstGeom prst="rect">
            <a:avLst/>
          </a:prstGeom>
          <a:noFill/>
          <a:ln w="9525">
            <a:noFill/>
            <a:miter lim="800000"/>
            <a:headEnd/>
            <a:tailEnd/>
          </a:ln>
        </p:spPr>
      </p:pic>
      <p:sp>
        <p:nvSpPr>
          <p:cNvPr id="5" name="TextBox 4"/>
          <p:cNvSpPr txBox="1"/>
          <p:nvPr/>
        </p:nvSpPr>
        <p:spPr>
          <a:xfrm>
            <a:off x="7924800" y="6553200"/>
            <a:ext cx="1035861" cy="369332"/>
          </a:xfrm>
          <a:prstGeom prst="rect">
            <a:avLst/>
          </a:prstGeom>
          <a:noFill/>
        </p:spPr>
        <p:txBody>
          <a:bodyPr wrap="none" rtlCol="0">
            <a:spAutoFit/>
          </a:bodyPr>
          <a:lstStyle/>
          <a:p>
            <a:r>
              <a:rPr lang="en-US" dirty="0" smtClean="0"/>
              <a:t>IPCC AR4</a:t>
            </a:r>
            <a:endParaRPr lang="en-US"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69634" name="Picture 2" descr="1816 summer.png"/>
          <p:cNvPicPr>
            <a:picLocks noChangeAspect="1" noChangeArrowheads="1"/>
          </p:cNvPicPr>
          <p:nvPr/>
        </p:nvPicPr>
        <p:blipFill>
          <a:blip r:embed="rId2" cstate="print"/>
          <a:srcRect/>
          <a:stretch>
            <a:fillRect/>
          </a:stretch>
        </p:blipFill>
        <p:spPr bwMode="auto">
          <a:xfrm>
            <a:off x="0" y="0"/>
            <a:ext cx="8828173" cy="6545263"/>
          </a:xfrm>
          <a:prstGeom prst="rect">
            <a:avLst/>
          </a:prstGeom>
          <a:noFill/>
        </p:spPr>
      </p:pic>
    </p:spTree>
    <p:extLst>
      <p:ext uri="{BB962C8B-B14F-4D97-AF65-F5344CB8AC3E}">
        <p14:creationId xmlns:p14="http://schemas.microsoft.com/office/powerpoint/2010/main" val="81807317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52400" y="4495800"/>
            <a:ext cx="8686800" cy="2031325"/>
          </a:xfrm>
          <a:prstGeom prst="rect">
            <a:avLst/>
          </a:prstGeom>
        </p:spPr>
        <p:txBody>
          <a:bodyPr wrap="square">
            <a:spAutoFit/>
          </a:bodyPr>
          <a:lstStyle/>
          <a:p>
            <a:r>
              <a:rPr lang="en-US" dirty="0" smtClean="0"/>
              <a:t>The gloomy summer weather also inspired writers. During that summer-less summer, Mary Shelley, her husband, the poet Percy </a:t>
            </a:r>
            <a:r>
              <a:rPr lang="en-US" dirty="0" err="1" smtClean="0"/>
              <a:t>Bysshe</a:t>
            </a:r>
            <a:r>
              <a:rPr lang="en-US" dirty="0" smtClean="0"/>
              <a:t> Shelley, and poet Lord Byron were on vacation at Lake Geneva. While trapped indoors for days by constant rain and gloomy skies, the writers described the bleak, dark environment of the time in their own ways. Mary Shelley wrote </a:t>
            </a:r>
            <a:r>
              <a:rPr lang="en-US" i="1" dirty="0" smtClean="0"/>
              <a:t>Frankenstein</a:t>
            </a:r>
            <a:r>
              <a:rPr lang="en-US" dirty="0" smtClean="0"/>
              <a:t>, a horror novel set in an often stormy environment. Lord Byron wrote the poem </a:t>
            </a:r>
            <a:r>
              <a:rPr lang="en-US" i="1" dirty="0" smtClean="0"/>
              <a:t>Darkness, </a:t>
            </a:r>
            <a:r>
              <a:rPr lang="en-US" dirty="0" smtClean="0"/>
              <a:t>which begins, “</a:t>
            </a:r>
            <a:r>
              <a:rPr lang="en-US" b="1" dirty="0" smtClean="0"/>
              <a:t>I had a dream, which was not all a dream. The bright sun was </a:t>
            </a:r>
            <a:r>
              <a:rPr lang="en-US" b="1" dirty="0" err="1" smtClean="0"/>
              <a:t>extinguish’d</a:t>
            </a:r>
            <a:r>
              <a:rPr lang="en-US" dirty="0" smtClean="0"/>
              <a:t>.”</a:t>
            </a:r>
            <a:endParaRPr lang="en-US" dirty="0"/>
          </a:p>
        </p:txBody>
      </p:sp>
      <p:sp>
        <p:nvSpPr>
          <p:cNvPr id="5" name="Rectangle 4"/>
          <p:cNvSpPr/>
          <p:nvPr/>
        </p:nvSpPr>
        <p:spPr>
          <a:xfrm>
            <a:off x="0" y="3810000"/>
            <a:ext cx="9144000" cy="338554"/>
          </a:xfrm>
          <a:prstGeom prst="rect">
            <a:avLst/>
          </a:prstGeom>
        </p:spPr>
        <p:txBody>
          <a:bodyPr wrap="square">
            <a:spAutoFit/>
          </a:bodyPr>
          <a:lstStyle/>
          <a:p>
            <a:r>
              <a:rPr lang="en-US" sz="1600" dirty="0" smtClean="0">
                <a:hlinkClick r:id="rId2"/>
              </a:rPr>
              <a:t>http://www.npr.org/player/v2/mediaPlayer.html?action=1&amp;t=1&amp;islist=false&amp;id=12688403&amp;m=12697259</a:t>
            </a:r>
            <a:endParaRPr lang="en-US" sz="1600" dirty="0"/>
          </a:p>
        </p:txBody>
      </p:sp>
      <p:pic>
        <p:nvPicPr>
          <p:cNvPr id="63490" name="Picture 2" descr="http://www.macleans.ca/wp-content/uploads/2013/03/MAC10_1816MERGEwww.jpg"/>
          <p:cNvPicPr>
            <a:picLocks noChangeAspect="1" noChangeArrowheads="1"/>
          </p:cNvPicPr>
          <p:nvPr/>
        </p:nvPicPr>
        <p:blipFill>
          <a:blip r:embed="rId3" cstate="print"/>
          <a:srcRect/>
          <a:stretch>
            <a:fillRect/>
          </a:stretch>
        </p:blipFill>
        <p:spPr bwMode="auto">
          <a:xfrm>
            <a:off x="228600" y="152400"/>
            <a:ext cx="8229600" cy="3453940"/>
          </a:xfrm>
          <a:prstGeom prst="rect">
            <a:avLst/>
          </a:prstGeom>
          <a:noFill/>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42" name="Picture 2" descr="http://www.quotationof.com/images/sherlock-holmes-quotes-8.jpg"/>
          <p:cNvPicPr>
            <a:picLocks noChangeAspect="1" noChangeArrowheads="1"/>
          </p:cNvPicPr>
          <p:nvPr/>
        </p:nvPicPr>
        <p:blipFill>
          <a:blip r:embed="rId2" cstate="print"/>
          <a:srcRect/>
          <a:stretch>
            <a:fillRect/>
          </a:stretch>
        </p:blipFill>
        <p:spPr bwMode="auto">
          <a:xfrm>
            <a:off x="1" y="3514874"/>
            <a:ext cx="6248400" cy="3343126"/>
          </a:xfrm>
          <a:prstGeom prst="rect">
            <a:avLst/>
          </a:prstGeom>
          <a:noFill/>
        </p:spPr>
      </p:pic>
      <p:pic>
        <p:nvPicPr>
          <p:cNvPr id="112644" name="Picture 4" descr="http://www.pachamama.org/wp-content/uploads/2013/04/Geoengineering-550.jpg"/>
          <p:cNvPicPr>
            <a:picLocks noChangeAspect="1" noChangeArrowheads="1"/>
          </p:cNvPicPr>
          <p:nvPr/>
        </p:nvPicPr>
        <p:blipFill>
          <a:blip r:embed="rId3" cstate="print"/>
          <a:srcRect/>
          <a:stretch>
            <a:fillRect/>
          </a:stretch>
        </p:blipFill>
        <p:spPr bwMode="auto">
          <a:xfrm>
            <a:off x="3905250" y="0"/>
            <a:ext cx="5238750" cy="3495675"/>
          </a:xfrm>
          <a:prstGeom prst="rect">
            <a:avLst/>
          </a:prstGeom>
          <a:noFill/>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OCEAN ACIDIFICATION</a:t>
            </a:r>
            <a:endParaRPr lang="en-US" dirty="0"/>
          </a:p>
        </p:txBody>
      </p:sp>
      <p:pic>
        <p:nvPicPr>
          <p:cNvPr id="113666" name="Picture 2" descr="https://upload.wikimedia.org/wikipedia/commons/9/9e/WOA05_GLODAP_del_pH_AYool.png"/>
          <p:cNvPicPr>
            <a:picLocks noChangeAspect="1" noChangeArrowheads="1"/>
          </p:cNvPicPr>
          <p:nvPr/>
        </p:nvPicPr>
        <p:blipFill>
          <a:blip r:embed="rId2" cstate="print"/>
          <a:srcRect/>
          <a:stretch>
            <a:fillRect/>
          </a:stretch>
        </p:blipFill>
        <p:spPr bwMode="auto">
          <a:xfrm>
            <a:off x="838200" y="1295400"/>
            <a:ext cx="7232388" cy="4868863"/>
          </a:xfrm>
          <a:prstGeom prst="rect">
            <a:avLst/>
          </a:prstGeom>
          <a:noFill/>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0" y="0"/>
            <a:ext cx="7239000" cy="3693319"/>
          </a:xfrm>
          <a:prstGeom prst="rect">
            <a:avLst/>
          </a:prstGeom>
          <a:noFill/>
        </p:spPr>
        <p:txBody>
          <a:bodyPr wrap="square" rtlCol="0">
            <a:spAutoFit/>
          </a:bodyPr>
          <a:lstStyle/>
          <a:p>
            <a:r>
              <a:rPr lang="en-US" dirty="0" smtClean="0"/>
              <a:t>Oceans can absorb CO2 from the atmosphere…hooray!</a:t>
            </a:r>
          </a:p>
          <a:p>
            <a:r>
              <a:rPr lang="en-US" dirty="0"/>
              <a:t>	</a:t>
            </a:r>
            <a:endParaRPr lang="en-US" dirty="0" smtClean="0"/>
          </a:p>
          <a:p>
            <a:r>
              <a:rPr lang="en-US" dirty="0" smtClean="0">
                <a:solidFill>
                  <a:srgbClr val="0070C0"/>
                </a:solidFill>
              </a:rPr>
              <a:t>	But won’t that alter its chemistry?</a:t>
            </a:r>
          </a:p>
          <a:p>
            <a:endParaRPr lang="en-US" dirty="0"/>
          </a:p>
          <a:p>
            <a:r>
              <a:rPr lang="en-US" dirty="0" smtClean="0"/>
              <a:t>No problem, rock weathering </a:t>
            </a:r>
            <a:r>
              <a:rPr lang="en-US" dirty="0"/>
              <a:t> </a:t>
            </a:r>
            <a:r>
              <a:rPr lang="en-US" dirty="0" smtClean="0"/>
              <a:t>results in buffering agents being transported to the oceans by rivers, so all is good.</a:t>
            </a:r>
          </a:p>
          <a:p>
            <a:endParaRPr lang="en-US" dirty="0"/>
          </a:p>
          <a:p>
            <a:r>
              <a:rPr lang="en-US" dirty="0" smtClean="0"/>
              <a:t>	</a:t>
            </a:r>
            <a:r>
              <a:rPr lang="en-US" dirty="0" smtClean="0">
                <a:solidFill>
                  <a:srgbClr val="0070C0"/>
                </a:solidFill>
              </a:rPr>
              <a:t>But is rock weathering happening fast enough? </a:t>
            </a:r>
          </a:p>
          <a:p>
            <a:endParaRPr lang="en-US" dirty="0"/>
          </a:p>
          <a:p>
            <a:r>
              <a:rPr lang="en-US" dirty="0" smtClean="0"/>
              <a:t>Well, actually, NO. Which means the CO2 is also building up in the oceans! </a:t>
            </a:r>
          </a:p>
          <a:p>
            <a:endParaRPr lang="en-US" dirty="0"/>
          </a:p>
          <a:p>
            <a:r>
              <a:rPr lang="en-US" dirty="0" smtClean="0"/>
              <a:t>	</a:t>
            </a:r>
            <a:r>
              <a:rPr lang="en-US" dirty="0" smtClean="0">
                <a:solidFill>
                  <a:srgbClr val="0070C0"/>
                </a:solidFill>
              </a:rPr>
              <a:t>What happens </a:t>
            </a:r>
            <a:r>
              <a:rPr lang="en-US" dirty="0" smtClean="0">
                <a:solidFill>
                  <a:srgbClr val="0070C0"/>
                </a:solidFill>
              </a:rPr>
              <a:t>when we dissolve CO2 in water?</a:t>
            </a:r>
            <a:endParaRPr lang="en-US" dirty="0" smtClean="0">
              <a:solidFill>
                <a:srgbClr val="0070C0"/>
              </a:solidFill>
            </a:endParaRPr>
          </a:p>
          <a:p>
            <a:endParaRPr lang="en-US" dirty="0"/>
          </a:p>
        </p:txBody>
      </p:sp>
      <p:pic>
        <p:nvPicPr>
          <p:cNvPr id="48130" name="Picture 2" descr="http://globalcommunitywebnet.com/Dialogue2014/Newsletters/November2013/images/AR5_acidification.png"/>
          <p:cNvPicPr>
            <a:picLocks noChangeAspect="1" noChangeArrowheads="1"/>
          </p:cNvPicPr>
          <p:nvPr/>
        </p:nvPicPr>
        <p:blipFill>
          <a:blip r:embed="rId2" cstate="print"/>
          <a:srcRect/>
          <a:stretch>
            <a:fillRect/>
          </a:stretch>
        </p:blipFill>
        <p:spPr bwMode="auto">
          <a:xfrm>
            <a:off x="3880752" y="3505200"/>
            <a:ext cx="5053698" cy="3352800"/>
          </a:xfrm>
          <a:prstGeom prst="rect">
            <a:avLst/>
          </a:prstGeom>
          <a:noFill/>
        </p:spPr>
      </p:pic>
      <p:pic>
        <p:nvPicPr>
          <p:cNvPr id="48132" name="Picture 4" descr="http://image.slidesharecdn.com/whatilearntfromsherlockholmes-141013074242-conversion-gate01/95/what-i-learnt-from-sherlock-holmes-21-638.jpg?cb=1413186447"/>
          <p:cNvPicPr>
            <a:picLocks noChangeAspect="1" noChangeArrowheads="1"/>
          </p:cNvPicPr>
          <p:nvPr/>
        </p:nvPicPr>
        <p:blipFill>
          <a:blip r:embed="rId3" cstate="print"/>
          <a:srcRect/>
          <a:stretch>
            <a:fillRect/>
          </a:stretch>
        </p:blipFill>
        <p:spPr bwMode="auto">
          <a:xfrm>
            <a:off x="0" y="4953000"/>
            <a:ext cx="3336614" cy="2505076"/>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8130"/>
                                        </p:tgtEl>
                                        <p:attrNameLst>
                                          <p:attrName>style.visibility</p:attrName>
                                        </p:attrNameLst>
                                      </p:cBhvr>
                                      <p:to>
                                        <p:strVal val="visible"/>
                                      </p:to>
                                    </p:set>
                                    <p:animEffect transition="in" filter="fade">
                                      <p:cBhvr>
                                        <p:cTn id="7" dur="2000"/>
                                        <p:tgtEl>
                                          <p:spTgt spid="481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2" descr="pH scale"/>
          <p:cNvPicPr>
            <a:picLocks noChangeAspect="1" noChangeArrowheads="1"/>
          </p:cNvPicPr>
          <p:nvPr/>
        </p:nvPicPr>
        <p:blipFill>
          <a:blip r:embed="rId2" cstate="print"/>
          <a:srcRect/>
          <a:stretch>
            <a:fillRect/>
          </a:stretch>
        </p:blipFill>
        <p:spPr bwMode="auto">
          <a:xfrm>
            <a:off x="2514600" y="152400"/>
            <a:ext cx="5105400" cy="6303379"/>
          </a:xfrm>
          <a:prstGeom prst="rect">
            <a:avLst/>
          </a:prstGeom>
          <a:noFill/>
        </p:spPr>
      </p:pic>
      <p:sp>
        <p:nvSpPr>
          <p:cNvPr id="5" name="Oval 4"/>
          <p:cNvSpPr/>
          <p:nvPr/>
        </p:nvSpPr>
        <p:spPr>
          <a:xfrm>
            <a:off x="4876800" y="3276600"/>
            <a:ext cx="1066800" cy="457200"/>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p:cNvSpPr txBox="1"/>
          <p:nvPr/>
        </p:nvSpPr>
        <p:spPr>
          <a:xfrm>
            <a:off x="152400" y="1066800"/>
            <a:ext cx="2133600" cy="2031325"/>
          </a:xfrm>
          <a:prstGeom prst="rect">
            <a:avLst/>
          </a:prstGeom>
          <a:noFill/>
        </p:spPr>
        <p:txBody>
          <a:bodyPr wrap="square" rtlCol="0">
            <a:spAutoFit/>
          </a:bodyPr>
          <a:lstStyle/>
          <a:p>
            <a:r>
              <a:rPr lang="en-US" dirty="0" smtClean="0"/>
              <a:t>Distilled water with a pH of 7? </a:t>
            </a:r>
          </a:p>
          <a:p>
            <a:endParaRPr lang="en-US" dirty="0" smtClean="0"/>
          </a:p>
          <a:p>
            <a:r>
              <a:rPr lang="en-US" dirty="0" smtClean="0"/>
              <a:t>Only in a world with no atmosphere…</a:t>
            </a:r>
          </a:p>
          <a:p>
            <a:endParaRPr lang="en-US" dirty="0"/>
          </a:p>
          <a:p>
            <a:endParaRPr lang="en-US" dirty="0" smtClean="0"/>
          </a:p>
        </p:txBody>
      </p:sp>
      <p:sp>
        <p:nvSpPr>
          <p:cNvPr id="7" name="Rectangle 6"/>
          <p:cNvSpPr/>
          <p:nvPr/>
        </p:nvSpPr>
        <p:spPr>
          <a:xfrm>
            <a:off x="1905000" y="6519446"/>
            <a:ext cx="8839200" cy="338554"/>
          </a:xfrm>
          <a:prstGeom prst="rect">
            <a:avLst/>
          </a:prstGeom>
        </p:spPr>
        <p:txBody>
          <a:bodyPr wrap="square">
            <a:spAutoFit/>
          </a:bodyPr>
          <a:lstStyle/>
          <a:p>
            <a:r>
              <a:rPr lang="en-US" sz="1600" dirty="0" smtClean="0"/>
              <a:t>http://www.whoi.edu/oceanus/feature/small-drop-in-ph-means-big-change-in-acidity</a:t>
            </a:r>
            <a:endParaRPr lang="en-US" sz="1600" dirty="0"/>
          </a:p>
        </p:txBody>
      </p:sp>
      <p:sp>
        <p:nvSpPr>
          <p:cNvPr id="8" name="Rectangle 7"/>
          <p:cNvSpPr/>
          <p:nvPr/>
        </p:nvSpPr>
        <p:spPr>
          <a:xfrm>
            <a:off x="152400" y="3124200"/>
            <a:ext cx="2209800" cy="2585323"/>
          </a:xfrm>
          <a:prstGeom prst="rect">
            <a:avLst/>
          </a:prstGeom>
        </p:spPr>
        <p:txBody>
          <a:bodyPr wrap="square">
            <a:spAutoFit/>
          </a:bodyPr>
          <a:lstStyle/>
          <a:p>
            <a:r>
              <a:rPr lang="en-US" dirty="0" smtClean="0"/>
              <a:t>It is quite easy to demonstrate the effect of dissolved gases (CO</a:t>
            </a:r>
            <a:r>
              <a:rPr lang="en-US" baseline="-25000" dirty="0" smtClean="0"/>
              <a:t>2</a:t>
            </a:r>
            <a:r>
              <a:rPr lang="en-US" dirty="0" smtClean="0"/>
              <a:t>) in water.</a:t>
            </a:r>
          </a:p>
          <a:p>
            <a:endParaRPr lang="en-US" dirty="0" smtClean="0"/>
          </a:p>
          <a:p>
            <a:r>
              <a:rPr lang="en-US" dirty="0" smtClean="0"/>
              <a:t>Woods Hole Oceanographic Institute should know better…</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xEl>
                                              <p:pRg st="0" end="0"/>
                                            </p:txEl>
                                          </p:spTgt>
                                        </p:tgtEl>
                                        <p:attrNameLst>
                                          <p:attrName>style.visibility</p:attrName>
                                        </p:attrNameLst>
                                      </p:cBhvr>
                                      <p:to>
                                        <p:strVal val="visible"/>
                                      </p:to>
                                    </p:set>
                                    <p:animEffect transition="in" filter="fade">
                                      <p:cBhvr>
                                        <p:cTn id="12" dur="2000"/>
                                        <p:tgtEl>
                                          <p:spTgt spid="6">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fade">
                                      <p:cBhvr>
                                        <p:cTn id="17" dur="2000"/>
                                        <p:tgtEl>
                                          <p:spTgt spid="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8">
                                            <p:txEl>
                                              <p:pRg st="0" end="0"/>
                                            </p:txEl>
                                          </p:spTgt>
                                        </p:tgtEl>
                                        <p:attrNameLst>
                                          <p:attrName>style.visibility</p:attrName>
                                        </p:attrNameLst>
                                      </p:cBhvr>
                                      <p:to>
                                        <p:strVal val="visible"/>
                                      </p:to>
                                    </p:set>
                                    <p:animEffect transition="in" filter="fade">
                                      <p:cBhvr>
                                        <p:cTn id="22" dur="2000"/>
                                        <p:tgtEl>
                                          <p:spTgt spid="8">
                                            <p:txEl>
                                              <p:pRg st="0" end="0"/>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8">
                                            <p:txEl>
                                              <p:pRg st="2" end="2"/>
                                            </p:txEl>
                                          </p:spTgt>
                                        </p:tgtEl>
                                        <p:attrNameLst>
                                          <p:attrName>style.visibility</p:attrName>
                                        </p:attrNameLst>
                                      </p:cBhvr>
                                      <p:to>
                                        <p:strVal val="visible"/>
                                      </p:to>
                                    </p:set>
                                    <p:animEffect transition="in" filter="fade">
                                      <p:cBhvr>
                                        <p:cTn id="25" dur="2000"/>
                                        <p:tgtEl>
                                          <p:spTgt spid="8">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build="p"/>
      <p:bldP spid="8" grpId="0" build="allAtOnce"/>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4" name="Picture 6" descr="http://www.all-about-ph.com/images/hoh-relationship-ph.jpg"/>
          <p:cNvPicPr>
            <a:picLocks noChangeAspect="1" noChangeArrowheads="1"/>
          </p:cNvPicPr>
          <p:nvPr/>
        </p:nvPicPr>
        <p:blipFill>
          <a:blip r:embed="rId2" cstate="print"/>
          <a:srcRect/>
          <a:stretch>
            <a:fillRect/>
          </a:stretch>
        </p:blipFill>
        <p:spPr bwMode="auto">
          <a:xfrm>
            <a:off x="1600200" y="1066800"/>
            <a:ext cx="5867400" cy="4645024"/>
          </a:xfrm>
          <a:prstGeom prst="rect">
            <a:avLst/>
          </a:prstGeom>
          <a:noFill/>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10" name="Picture 2"/>
          <p:cNvPicPr>
            <a:picLocks noChangeAspect="1" noChangeArrowheads="1"/>
          </p:cNvPicPr>
          <p:nvPr/>
        </p:nvPicPr>
        <p:blipFill>
          <a:blip r:embed="rId2" cstate="print"/>
          <a:srcRect l="20000" t="27778" r="48516" b="27445"/>
          <a:stretch>
            <a:fillRect/>
          </a:stretch>
        </p:blipFill>
        <p:spPr bwMode="auto">
          <a:xfrm>
            <a:off x="457200" y="182880"/>
            <a:ext cx="7924800" cy="6339840"/>
          </a:xfrm>
          <a:prstGeom prst="rect">
            <a:avLst/>
          </a:prstGeom>
          <a:noFill/>
          <a:ln w="9525">
            <a:noFill/>
            <a:miter lim="800000"/>
            <a:headEnd/>
            <a:tailEnd/>
          </a:ln>
        </p:spPr>
      </p:pic>
      <p:sp>
        <p:nvSpPr>
          <p:cNvPr id="5" name="Rectangle 4"/>
          <p:cNvSpPr/>
          <p:nvPr/>
        </p:nvSpPr>
        <p:spPr>
          <a:xfrm>
            <a:off x="3048000" y="6488668"/>
            <a:ext cx="8686800" cy="369332"/>
          </a:xfrm>
          <a:prstGeom prst="rect">
            <a:avLst/>
          </a:prstGeom>
        </p:spPr>
        <p:txBody>
          <a:bodyPr wrap="square">
            <a:spAutoFit/>
          </a:bodyPr>
          <a:lstStyle/>
          <a:p>
            <a:r>
              <a:rPr lang="en-US" dirty="0" smtClean="0"/>
              <a:t>http://www.ucar.edu/communications/Final_acidification.pdf</a:t>
            </a:r>
            <a:endParaRPr lang="en-US"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905000" y="5334000"/>
            <a:ext cx="6324600" cy="369332"/>
          </a:xfrm>
          <a:prstGeom prst="rect">
            <a:avLst/>
          </a:prstGeom>
        </p:spPr>
        <p:txBody>
          <a:bodyPr wrap="square">
            <a:spAutoFit/>
          </a:bodyPr>
          <a:lstStyle/>
          <a:p>
            <a:r>
              <a:rPr lang="en-US" dirty="0" smtClean="0">
                <a:hlinkClick r:id="rId2"/>
              </a:rPr>
              <a:t>https://www.youtube.com/watch?v=GL7qJYKzcsk</a:t>
            </a:r>
            <a:endParaRPr lang="en-US" dirty="0"/>
          </a:p>
        </p:txBody>
      </p:sp>
      <p:pic>
        <p:nvPicPr>
          <p:cNvPr id="41986" name="Picture 2"/>
          <p:cNvPicPr>
            <a:picLocks noChangeAspect="1" noChangeArrowheads="1"/>
          </p:cNvPicPr>
          <p:nvPr/>
        </p:nvPicPr>
        <p:blipFill>
          <a:blip r:embed="rId3" cstate="print"/>
          <a:srcRect l="16250" t="13333" r="39375" b="38889"/>
          <a:stretch>
            <a:fillRect/>
          </a:stretch>
        </p:blipFill>
        <p:spPr bwMode="auto">
          <a:xfrm>
            <a:off x="1828800" y="1524000"/>
            <a:ext cx="5410200" cy="32766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xfrm>
            <a:off x="228600" y="0"/>
            <a:ext cx="8229600" cy="1143000"/>
          </a:xfrm>
        </p:spPr>
        <p:txBody>
          <a:bodyPr/>
          <a:lstStyle/>
          <a:p>
            <a:r>
              <a:rPr lang="en-US" dirty="0" smtClean="0"/>
              <a:t>What about SO</a:t>
            </a:r>
            <a:r>
              <a:rPr lang="en-US" baseline="-25000" dirty="0" smtClean="0"/>
              <a:t>2</a:t>
            </a:r>
            <a:r>
              <a:rPr lang="en-US" dirty="0" smtClean="0"/>
              <a:t>?</a:t>
            </a:r>
            <a:endParaRPr lang="en-US" dirty="0"/>
          </a:p>
        </p:txBody>
      </p:sp>
      <p:sp>
        <p:nvSpPr>
          <p:cNvPr id="6" name="Content Placeholder 2"/>
          <p:cNvSpPr>
            <a:spLocks noGrp="1"/>
          </p:cNvSpPr>
          <p:nvPr>
            <p:ph idx="1"/>
          </p:nvPr>
        </p:nvSpPr>
        <p:spPr>
          <a:xfrm>
            <a:off x="381000" y="1066800"/>
            <a:ext cx="8229600" cy="4525963"/>
          </a:xfrm>
        </p:spPr>
        <p:txBody>
          <a:bodyPr/>
          <a:lstStyle/>
          <a:p>
            <a:r>
              <a:rPr lang="en-US" dirty="0" smtClean="0"/>
              <a:t>It meets the vibration criteria, why not a GHG?</a:t>
            </a:r>
            <a:endParaRPr lang="en-US" dirty="0"/>
          </a:p>
        </p:txBody>
      </p:sp>
      <p:pic>
        <p:nvPicPr>
          <p:cNvPr id="100358" name="Picture 6" descr="http://eo.ucar.edu/staff/rrussell/atmosphere/atmospheric_chemistry/images/so2_molecule_big.gif"/>
          <p:cNvPicPr>
            <a:picLocks noChangeAspect="1" noChangeArrowheads="1"/>
          </p:cNvPicPr>
          <p:nvPr/>
        </p:nvPicPr>
        <p:blipFill>
          <a:blip r:embed="rId2" cstate="print"/>
          <a:srcRect/>
          <a:stretch>
            <a:fillRect/>
          </a:stretch>
        </p:blipFill>
        <p:spPr bwMode="auto">
          <a:xfrm>
            <a:off x="2057400" y="2057400"/>
            <a:ext cx="4663440" cy="2590800"/>
          </a:xfrm>
          <a:prstGeom prst="rect">
            <a:avLst/>
          </a:prstGeom>
          <a:noFill/>
        </p:spPr>
      </p:pic>
      <p:sp>
        <p:nvSpPr>
          <p:cNvPr id="8" name="Rectangle 7"/>
          <p:cNvSpPr/>
          <p:nvPr/>
        </p:nvSpPr>
        <p:spPr>
          <a:xfrm>
            <a:off x="838200" y="5657671"/>
            <a:ext cx="7620000" cy="1200329"/>
          </a:xfrm>
          <a:prstGeom prst="rect">
            <a:avLst/>
          </a:prstGeom>
        </p:spPr>
        <p:txBody>
          <a:bodyPr wrap="square">
            <a:spAutoFit/>
          </a:bodyPr>
          <a:lstStyle/>
          <a:p>
            <a:pPr algn="ctr"/>
            <a:r>
              <a:rPr lang="en-US" dirty="0">
                <a:latin typeface="DaunPenh" pitchFamily="2" charset="0"/>
                <a:cs typeface="DaunPenh" pitchFamily="2" charset="0"/>
              </a:rPr>
              <a:t>'I ought to know by this time that when a fact appears to be opposed to a long train of deductions it invariably proves to be capable of bearing some other interpretation.'</a:t>
            </a:r>
          </a:p>
          <a:p>
            <a:pPr algn="ctr"/>
            <a:r>
              <a:rPr lang="en-US" dirty="0">
                <a:latin typeface="DaunPenh" pitchFamily="2" charset="0"/>
                <a:cs typeface="DaunPenh" pitchFamily="2" charset="0"/>
              </a:rPr>
              <a:t>Sherlock </a:t>
            </a:r>
            <a:r>
              <a:rPr lang="en-US" dirty="0" smtClean="0">
                <a:latin typeface="DaunPenh" pitchFamily="2" charset="0"/>
                <a:cs typeface="DaunPenh" pitchFamily="2" charset="0"/>
              </a:rPr>
              <a:t>Holmes</a:t>
            </a:r>
            <a:endParaRPr lang="en-US" dirty="0">
              <a:latin typeface="DaunPenh" pitchFamily="2" charset="0"/>
              <a:cs typeface="DaunPenh" pitchFamily="2" charset="0"/>
            </a:endParaRPr>
          </a:p>
          <a:p>
            <a:pPr algn="ctr"/>
            <a:r>
              <a:rPr lang="en-US" i="1" dirty="0">
                <a:latin typeface="DaunPenh" pitchFamily="2" charset="0"/>
                <a:cs typeface="DaunPenh" pitchFamily="2" charset="0"/>
              </a:rPr>
              <a:t>-A Study in Scarlet</a:t>
            </a:r>
            <a:endParaRPr lang="en-US" dirty="0">
              <a:latin typeface="DaunPenh" pitchFamily="2" charset="0"/>
              <a:cs typeface="DaunPenh" pitchFamily="2" charset="0"/>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70" name="Picture 14" descr="http://www.earth.columbia.edu/sitefiles/image/press_room/press_releases/2014/dissolved_pteropod.png"/>
          <p:cNvPicPr>
            <a:picLocks noChangeAspect="1" noChangeArrowheads="1"/>
          </p:cNvPicPr>
          <p:nvPr/>
        </p:nvPicPr>
        <p:blipFill>
          <a:blip r:embed="rId2" cstate="print"/>
          <a:srcRect/>
          <a:stretch>
            <a:fillRect/>
          </a:stretch>
        </p:blipFill>
        <p:spPr bwMode="auto">
          <a:xfrm>
            <a:off x="1447800" y="1600200"/>
            <a:ext cx="5715000" cy="4286250"/>
          </a:xfrm>
          <a:prstGeom prst="rect">
            <a:avLst/>
          </a:prstGeom>
          <a:noFill/>
        </p:spPr>
      </p:pic>
      <p:sp>
        <p:nvSpPr>
          <p:cNvPr id="20" name="Rectangle 19"/>
          <p:cNvSpPr/>
          <p:nvPr/>
        </p:nvSpPr>
        <p:spPr>
          <a:xfrm>
            <a:off x="228600" y="5934670"/>
            <a:ext cx="8534400" cy="923330"/>
          </a:xfrm>
          <a:prstGeom prst="rect">
            <a:avLst/>
          </a:prstGeom>
        </p:spPr>
        <p:txBody>
          <a:bodyPr wrap="square">
            <a:spAutoFit/>
          </a:bodyPr>
          <a:lstStyle/>
          <a:p>
            <a:r>
              <a:rPr lang="en-US" b="1" dirty="0"/>
              <a:t>Ocean acidification in the modern ocean is already affecting some marine life, as shown by the partly dissolved shell of this </a:t>
            </a:r>
            <a:r>
              <a:rPr lang="en-US" b="1" dirty="0" err="1"/>
              <a:t>planktic</a:t>
            </a:r>
            <a:r>
              <a:rPr lang="en-US" b="1" dirty="0"/>
              <a:t> snail, or </a:t>
            </a:r>
            <a:r>
              <a:rPr lang="en-US" b="1" dirty="0" err="1"/>
              <a:t>pteropod</a:t>
            </a:r>
            <a:r>
              <a:rPr lang="en-US" b="1" dirty="0"/>
              <a:t>, caught off the Pacific Northwest. (Nina </a:t>
            </a:r>
            <a:r>
              <a:rPr lang="en-US" b="1" dirty="0" err="1"/>
              <a:t>Bednaršek</a:t>
            </a:r>
            <a:r>
              <a:rPr lang="en-US" b="1" dirty="0"/>
              <a:t>/NOAA)</a:t>
            </a:r>
            <a:endParaRPr lang="en-US" dirty="0"/>
          </a:p>
        </p:txBody>
      </p:sp>
      <p:sp>
        <p:nvSpPr>
          <p:cNvPr id="21" name="Rectangle 20"/>
          <p:cNvSpPr/>
          <p:nvPr/>
        </p:nvSpPr>
        <p:spPr>
          <a:xfrm>
            <a:off x="838200" y="533400"/>
            <a:ext cx="7543800" cy="1015663"/>
          </a:xfrm>
          <a:prstGeom prst="rect">
            <a:avLst/>
          </a:prstGeom>
        </p:spPr>
        <p:txBody>
          <a:bodyPr wrap="square">
            <a:spAutoFit/>
          </a:bodyPr>
          <a:lstStyle/>
          <a:p>
            <a:pPr algn="ctr"/>
            <a:r>
              <a:rPr lang="en-US" sz="2000" b="1" dirty="0"/>
              <a:t> Between 1751 and 1994 surface ocean pH is estimated to have decreased from approximately 8.25 to 8.14</a:t>
            </a:r>
            <a:r>
              <a:rPr lang="en-US" sz="2000" b="1" dirty="0" smtClean="0"/>
              <a:t>,</a:t>
            </a:r>
            <a:r>
              <a:rPr lang="en-US" sz="2000" b="1" dirty="0"/>
              <a:t> representing an increase of almost 30% in H</a:t>
            </a:r>
            <a:r>
              <a:rPr lang="en-US" sz="2000" b="1" baseline="30000" dirty="0"/>
              <a:t>+</a:t>
            </a:r>
            <a:r>
              <a:rPr lang="en-US" sz="2000" b="1" dirty="0"/>
              <a:t> ion concentration in the world's oceans.</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Picture 2" descr="Pteropod image showing acidification results"/>
          <p:cNvPicPr>
            <a:picLocks noChangeAspect="1" noChangeArrowheads="1"/>
          </p:cNvPicPr>
          <p:nvPr/>
        </p:nvPicPr>
        <p:blipFill>
          <a:blip r:embed="rId2" cstate="print"/>
          <a:srcRect/>
          <a:stretch>
            <a:fillRect/>
          </a:stretch>
        </p:blipFill>
        <p:spPr bwMode="auto">
          <a:xfrm>
            <a:off x="0" y="1905000"/>
            <a:ext cx="9420727" cy="2828925"/>
          </a:xfrm>
          <a:prstGeom prst="rect">
            <a:avLst/>
          </a:prstGeom>
          <a:noFill/>
        </p:spPr>
      </p:pic>
      <p:sp>
        <p:nvSpPr>
          <p:cNvPr id="5" name="TextBox 4"/>
          <p:cNvSpPr txBox="1"/>
          <p:nvPr/>
        </p:nvSpPr>
        <p:spPr>
          <a:xfrm>
            <a:off x="1066800" y="914400"/>
            <a:ext cx="6781800" cy="923330"/>
          </a:xfrm>
          <a:prstGeom prst="rect">
            <a:avLst/>
          </a:prstGeom>
          <a:noFill/>
        </p:spPr>
        <p:txBody>
          <a:bodyPr wrap="square" rtlCol="0">
            <a:spAutoFit/>
          </a:bodyPr>
          <a:lstStyle/>
          <a:p>
            <a:r>
              <a:rPr lang="en-US" dirty="0"/>
              <a:t>The photos below show what happens to a </a:t>
            </a:r>
            <a:r>
              <a:rPr lang="en-US" dirty="0" err="1"/>
              <a:t>pteropod’s</a:t>
            </a:r>
            <a:r>
              <a:rPr lang="en-US" dirty="0"/>
              <a:t> shell when placed in sea water with pH and carbonate levels projected for the year 2100. The shell slowly dissolves after 45 days. </a:t>
            </a:r>
          </a:p>
        </p:txBody>
      </p:sp>
      <p:sp>
        <p:nvSpPr>
          <p:cNvPr id="6" name="Rectangle 5"/>
          <p:cNvSpPr/>
          <p:nvPr/>
        </p:nvSpPr>
        <p:spPr>
          <a:xfrm>
            <a:off x="2057400" y="4648200"/>
            <a:ext cx="4572000" cy="1477328"/>
          </a:xfrm>
          <a:prstGeom prst="rect">
            <a:avLst/>
          </a:prstGeom>
        </p:spPr>
        <p:txBody>
          <a:bodyPr>
            <a:spAutoFit/>
          </a:bodyPr>
          <a:lstStyle/>
          <a:p>
            <a:r>
              <a:rPr lang="en-US" dirty="0"/>
              <a:t>The </a:t>
            </a:r>
            <a:r>
              <a:rPr lang="en-US" dirty="0" err="1"/>
              <a:t>pteropod</a:t>
            </a:r>
            <a:r>
              <a:rPr lang="en-US" dirty="0"/>
              <a:t>, or “sea butterfly”, is a tiny sea creature about the size of a small pea. </a:t>
            </a:r>
            <a:r>
              <a:rPr lang="en-US" dirty="0" err="1"/>
              <a:t>Pteropods</a:t>
            </a:r>
            <a:r>
              <a:rPr lang="en-US" dirty="0"/>
              <a:t> are eaten by organisms ranging in size from tiny krill to whales and are a major food source for North Pacific juvenile salmon. </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91" name="Picture 3"/>
          <p:cNvPicPr>
            <a:picLocks noChangeAspect="1" noChangeArrowheads="1"/>
          </p:cNvPicPr>
          <p:nvPr/>
        </p:nvPicPr>
        <p:blipFill>
          <a:blip r:embed="rId2" cstate="print"/>
          <a:srcRect l="25000" t="18889" r="42500" b="37778"/>
          <a:stretch>
            <a:fillRect/>
          </a:stretch>
        </p:blipFill>
        <p:spPr bwMode="auto">
          <a:xfrm>
            <a:off x="0" y="0"/>
            <a:ext cx="4800600" cy="3600450"/>
          </a:xfrm>
          <a:prstGeom prst="rect">
            <a:avLst/>
          </a:prstGeom>
          <a:noFill/>
          <a:ln w="9525">
            <a:noFill/>
            <a:miter lim="800000"/>
            <a:headEnd/>
            <a:tailEnd/>
          </a:ln>
        </p:spPr>
      </p:pic>
      <p:pic>
        <p:nvPicPr>
          <p:cNvPr id="37893" name="Picture 5"/>
          <p:cNvPicPr>
            <a:picLocks noChangeAspect="1" noChangeArrowheads="1"/>
          </p:cNvPicPr>
          <p:nvPr/>
        </p:nvPicPr>
        <p:blipFill>
          <a:blip r:embed="rId3" cstate="print"/>
          <a:srcRect l="16250" t="5556" r="15000" b="13333"/>
          <a:stretch>
            <a:fillRect/>
          </a:stretch>
        </p:blipFill>
        <p:spPr bwMode="auto">
          <a:xfrm>
            <a:off x="4191000" y="3571009"/>
            <a:ext cx="4953000" cy="3286991"/>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endParaRPr lang="en-US"/>
          </a:p>
        </p:txBody>
      </p:sp>
      <p:pic>
        <p:nvPicPr>
          <p:cNvPr id="38914" name="Picture 2"/>
          <p:cNvPicPr>
            <a:picLocks noChangeAspect="1" noChangeArrowheads="1"/>
          </p:cNvPicPr>
          <p:nvPr/>
        </p:nvPicPr>
        <p:blipFill>
          <a:blip r:embed="rId2" cstate="print"/>
          <a:srcRect l="13125" t="3000" r="12500" b="4444"/>
          <a:stretch>
            <a:fillRect/>
          </a:stretch>
        </p:blipFill>
        <p:spPr bwMode="auto">
          <a:xfrm>
            <a:off x="0" y="457200"/>
            <a:ext cx="9144000" cy="6400800"/>
          </a:xfrm>
          <a:prstGeom prst="rect">
            <a:avLst/>
          </a:prstGeom>
          <a:noFill/>
          <a:ln w="9525">
            <a:noFill/>
            <a:miter lim="800000"/>
            <a:headEnd/>
            <a:tailEnd/>
          </a:ln>
        </p:spPr>
      </p:pic>
      <p:sp>
        <p:nvSpPr>
          <p:cNvPr id="5" name="TextBox 4"/>
          <p:cNvSpPr txBox="1"/>
          <p:nvPr/>
        </p:nvSpPr>
        <p:spPr>
          <a:xfrm>
            <a:off x="2819400" y="0"/>
            <a:ext cx="3490314" cy="523220"/>
          </a:xfrm>
          <a:prstGeom prst="rect">
            <a:avLst/>
          </a:prstGeom>
          <a:noFill/>
        </p:spPr>
        <p:txBody>
          <a:bodyPr wrap="none" rtlCol="0">
            <a:spAutoFit/>
          </a:bodyPr>
          <a:lstStyle/>
          <a:p>
            <a:r>
              <a:rPr lang="en-US" sz="2800" dirty="0" smtClean="0"/>
              <a:t>WINNERS AND LOSERS</a:t>
            </a:r>
            <a:endParaRPr lang="en-US" sz="2800"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45473" y="5334000"/>
            <a:ext cx="8991600" cy="369332"/>
          </a:xfrm>
          <a:prstGeom prst="rect">
            <a:avLst/>
          </a:prstGeom>
        </p:spPr>
        <p:txBody>
          <a:bodyPr wrap="square">
            <a:spAutoFit/>
          </a:bodyPr>
          <a:lstStyle/>
          <a:p>
            <a:r>
              <a:rPr lang="en-US" dirty="0" smtClean="0">
                <a:hlinkClick r:id="rId2"/>
              </a:rPr>
              <a:t>http://climateinterpreter.org/sites/default/files/resources/165_AragoniteSaturation.mp4</a:t>
            </a:r>
            <a:endParaRPr lang="en-US" dirty="0"/>
          </a:p>
        </p:txBody>
      </p:sp>
      <p:sp>
        <p:nvSpPr>
          <p:cNvPr id="5" name="TextBox 4"/>
          <p:cNvSpPr txBox="1"/>
          <p:nvPr/>
        </p:nvSpPr>
        <p:spPr>
          <a:xfrm>
            <a:off x="685800" y="1219200"/>
            <a:ext cx="7958141" cy="461665"/>
          </a:xfrm>
          <a:prstGeom prst="rect">
            <a:avLst/>
          </a:prstGeom>
          <a:noFill/>
        </p:spPr>
        <p:txBody>
          <a:bodyPr wrap="none" rtlCol="0">
            <a:spAutoFit/>
          </a:bodyPr>
          <a:lstStyle/>
          <a:p>
            <a:r>
              <a:rPr lang="en-US" sz="2400" dirty="0" smtClean="0"/>
              <a:t>Marine animal sensitivities across variable CO2 concentrations</a:t>
            </a:r>
            <a:endParaRPr lang="en-US" sz="2400" dirty="0"/>
          </a:p>
        </p:txBody>
      </p:sp>
      <p:pic>
        <p:nvPicPr>
          <p:cNvPr id="44034" name="Picture 2" descr="Sensitivities of animal taxa to ocean acidification."/>
          <p:cNvPicPr>
            <a:picLocks noChangeAspect="1" noChangeArrowheads="1"/>
          </p:cNvPicPr>
          <p:nvPr/>
        </p:nvPicPr>
        <p:blipFill>
          <a:blip r:embed="rId3" cstate="print"/>
          <a:srcRect/>
          <a:stretch>
            <a:fillRect/>
          </a:stretch>
        </p:blipFill>
        <p:spPr bwMode="auto">
          <a:xfrm>
            <a:off x="152400" y="1981200"/>
            <a:ext cx="8669655" cy="2819400"/>
          </a:xfrm>
          <a:prstGeom prst="rect">
            <a:avLst/>
          </a:prstGeom>
          <a:noFill/>
        </p:spPr>
      </p:pic>
      <p:sp>
        <p:nvSpPr>
          <p:cNvPr id="44035" name="Rectangle 3"/>
          <p:cNvSpPr>
            <a:spLocks noChangeArrowheads="1"/>
          </p:cNvSpPr>
          <p:nvPr/>
        </p:nvSpPr>
        <p:spPr bwMode="auto">
          <a:xfrm>
            <a:off x="4443995" y="6248400"/>
            <a:ext cx="4700005" cy="923330"/>
          </a:xfrm>
          <a:prstGeom prst="rect">
            <a:avLst/>
          </a:prstGeom>
          <a:solidFill>
            <a:srgbClr val="FFFFFF"/>
          </a:solidFill>
          <a:ln w="9525">
            <a:noFill/>
            <a:miter lim="800000"/>
            <a:headEnd/>
            <a:tailEnd/>
          </a:ln>
          <a:effectLst/>
        </p:spPr>
        <p:txBody>
          <a:bodyPr vert="horz" wrap="none" lIns="0" tIns="0" rIns="0" bIns="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500" b="0" i="0" u="sng" strike="noStrike" cap="none" normalizeH="0" baseline="0" dirty="0" smtClean="0">
                <a:ln>
                  <a:noFill/>
                </a:ln>
                <a:solidFill>
                  <a:srgbClr val="5C7996"/>
                </a:solidFill>
                <a:effectLst/>
                <a:latin typeface="Arial" pitchFamily="34" charset="0"/>
                <a:cs typeface="Arial" pitchFamily="34" charset="0"/>
                <a:hlinkClick r:id="rId4"/>
              </a:rPr>
              <a:t>Sensitivities of extant animal </a:t>
            </a:r>
            <a:r>
              <a:rPr kumimoji="0" lang="en-US" sz="1500" b="0" i="0" u="sng" strike="noStrike" cap="none" normalizeH="0" baseline="0" dirty="0" err="1" smtClean="0">
                <a:ln>
                  <a:noFill/>
                </a:ln>
                <a:solidFill>
                  <a:srgbClr val="5C7996"/>
                </a:solidFill>
                <a:effectLst/>
                <a:latin typeface="Arial" pitchFamily="34" charset="0"/>
                <a:cs typeface="Arial" pitchFamily="34" charset="0"/>
                <a:hlinkClick r:id="rId4"/>
              </a:rPr>
              <a:t>taxa</a:t>
            </a:r>
            <a:r>
              <a:rPr kumimoji="0" lang="en-US" sz="1500" b="0" i="0" u="sng" strike="noStrike" cap="none" normalizeH="0" baseline="0" dirty="0" smtClean="0">
                <a:ln>
                  <a:noFill/>
                </a:ln>
                <a:solidFill>
                  <a:srgbClr val="5C7996"/>
                </a:solidFill>
                <a:effectLst/>
                <a:latin typeface="Arial" pitchFamily="34" charset="0"/>
                <a:cs typeface="Arial" pitchFamily="34" charset="0"/>
                <a:hlinkClick r:id="rId4"/>
              </a:rPr>
              <a:t> to ocean acidification</a:t>
            </a:r>
            <a:endParaRPr kumimoji="0" lang="en-US" sz="900" b="1" i="0" u="none" strike="noStrike" cap="none" normalizeH="0" baseline="0" dirty="0" smtClean="0">
              <a:ln>
                <a:noFill/>
              </a:ln>
              <a:solidFill>
                <a:srgbClr val="444444"/>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sz="900" b="1" i="0" u="none" strike="noStrike" cap="none" normalizeH="0" baseline="0" dirty="0" smtClean="0">
                <a:ln>
                  <a:noFill/>
                </a:ln>
                <a:solidFill>
                  <a:srgbClr val="5C7996"/>
                </a:solidFill>
                <a:effectLst/>
                <a:latin typeface="Arial" pitchFamily="34" charset="0"/>
                <a:cs typeface="Arial" pitchFamily="34" charset="0"/>
                <a:hlinkClick r:id="rId5"/>
              </a:rPr>
              <a:t>Astrid C. </a:t>
            </a:r>
            <a:r>
              <a:rPr kumimoji="0" lang="en-US" sz="900" b="1" i="0" u="none" strike="noStrike" cap="none" normalizeH="0" baseline="0" dirty="0" err="1" smtClean="0">
                <a:ln>
                  <a:noFill/>
                </a:ln>
                <a:solidFill>
                  <a:srgbClr val="5C7996"/>
                </a:solidFill>
                <a:effectLst/>
                <a:latin typeface="Arial" pitchFamily="34" charset="0"/>
                <a:cs typeface="Arial" pitchFamily="34" charset="0"/>
                <a:hlinkClick r:id="rId5"/>
              </a:rPr>
              <a:t>Wittmann</a:t>
            </a:r>
            <a:r>
              <a:rPr kumimoji="0" lang="en-US" sz="900" b="1" i="0" u="none" strike="noStrike" cap="none" normalizeH="0" baseline="0" dirty="0" smtClean="0">
                <a:ln>
                  <a:noFill/>
                </a:ln>
                <a:solidFill>
                  <a:srgbClr val="333333"/>
                </a:solidFill>
                <a:effectLst/>
                <a:latin typeface="Arial" pitchFamily="34" charset="0"/>
                <a:cs typeface="Arial" pitchFamily="34" charset="0"/>
              </a:rPr>
              <a:t> &amp; </a:t>
            </a:r>
            <a:r>
              <a:rPr kumimoji="0" lang="en-US" sz="900" b="1" i="0" u="none" strike="noStrike" cap="none" normalizeH="0" baseline="0" dirty="0" smtClean="0">
                <a:ln>
                  <a:noFill/>
                </a:ln>
                <a:solidFill>
                  <a:srgbClr val="5C7996"/>
                </a:solidFill>
                <a:effectLst/>
                <a:latin typeface="Arial" pitchFamily="34" charset="0"/>
                <a:cs typeface="Arial" pitchFamily="34" charset="0"/>
                <a:hlinkClick r:id="rId5"/>
              </a:rPr>
              <a:t>Hans-O. </a:t>
            </a:r>
            <a:r>
              <a:rPr kumimoji="0" lang="en-US" sz="900" b="1" i="0" u="none" strike="noStrike" cap="none" normalizeH="0" baseline="0" dirty="0" err="1" smtClean="0">
                <a:ln>
                  <a:noFill/>
                </a:ln>
                <a:solidFill>
                  <a:srgbClr val="5C7996"/>
                </a:solidFill>
                <a:effectLst/>
                <a:latin typeface="Arial" pitchFamily="34" charset="0"/>
                <a:cs typeface="Arial" pitchFamily="34" charset="0"/>
                <a:hlinkClick r:id="rId5"/>
              </a:rPr>
              <a:t>Pörtner</a:t>
            </a:r>
            <a:endParaRPr kumimoji="0" lang="en-US" sz="900" b="1" i="0" u="none" strike="noStrike" cap="none" normalizeH="0" baseline="0" dirty="0" smtClean="0">
              <a:ln>
                <a:noFill/>
              </a:ln>
              <a:solidFill>
                <a:srgbClr val="333333"/>
              </a:solidFill>
              <a:effectLst/>
              <a:latin typeface="Arial" pitchFamily="34" charset="0"/>
              <a:cs typeface="Arial" pitchFamily="34" charset="0"/>
            </a:endParaRPr>
          </a:p>
          <a:p>
            <a:pPr marL="457200" marR="0" lvl="1" indent="-457200" algn="l" defTabSz="914400" rtl="0" eaLnBrk="0" fontAlgn="base" latinLnBrk="0" hangingPunct="0">
              <a:lnSpc>
                <a:spcPct val="100000"/>
              </a:lnSpc>
              <a:spcBef>
                <a:spcPct val="0"/>
              </a:spcBef>
              <a:spcAft>
                <a:spcPct val="0"/>
              </a:spcAft>
              <a:buClrTx/>
              <a:buSzTx/>
              <a:buFontTx/>
              <a:buNone/>
              <a:tabLst/>
            </a:pPr>
            <a:r>
              <a:rPr kumimoji="0" lang="en-US" sz="900" b="0" i="1" u="none" strike="noStrike" cap="none" normalizeH="0" baseline="0" dirty="0" smtClean="0">
                <a:ln>
                  <a:noFill/>
                </a:ln>
                <a:solidFill>
                  <a:srgbClr val="333333"/>
                </a:solidFill>
                <a:effectLst/>
                <a:latin typeface="Arial" pitchFamily="34" charset="0"/>
                <a:cs typeface="Arial" pitchFamily="34" charset="0"/>
              </a:rPr>
              <a:t>Nature Climate Change</a:t>
            </a:r>
            <a:r>
              <a:rPr kumimoji="0" lang="en-US" sz="900" b="0" i="0" u="none" strike="noStrike" cap="none" normalizeH="0" baseline="0" dirty="0" smtClean="0">
                <a:ln>
                  <a:noFill/>
                </a:ln>
                <a:solidFill>
                  <a:srgbClr val="333333"/>
                </a:solidFill>
                <a:effectLst/>
                <a:latin typeface="Arial" pitchFamily="34" charset="0"/>
                <a:cs typeface="Arial" pitchFamily="34" charset="0"/>
              </a:rPr>
              <a:t> </a:t>
            </a:r>
            <a:r>
              <a:rPr kumimoji="0" lang="en-US" sz="900" b="1" i="0" u="none" strike="noStrike" cap="none" normalizeH="0" baseline="0" dirty="0" smtClean="0">
                <a:ln>
                  <a:noFill/>
                </a:ln>
                <a:solidFill>
                  <a:srgbClr val="333333"/>
                </a:solidFill>
                <a:effectLst/>
                <a:latin typeface="Arial" pitchFamily="34" charset="0"/>
                <a:cs typeface="Arial" pitchFamily="34" charset="0"/>
              </a:rPr>
              <a:t>3</a:t>
            </a:r>
            <a:r>
              <a:rPr kumimoji="0" lang="en-US" sz="900" b="0" i="0" u="none" strike="noStrike" cap="none" normalizeH="0" baseline="0" dirty="0" smtClean="0">
                <a:ln>
                  <a:noFill/>
                </a:ln>
                <a:solidFill>
                  <a:srgbClr val="333333"/>
                </a:solidFill>
                <a:effectLst/>
                <a:latin typeface="Arial" pitchFamily="34" charset="0"/>
                <a:cs typeface="Arial" pitchFamily="34" charset="0"/>
              </a:rPr>
              <a:t>, 995–1001 (2013)</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333333"/>
                </a:solidFill>
                <a:effectLst/>
                <a:latin typeface="Arial" pitchFamily="34" charset="0"/>
                <a:cs typeface="Arial" pitchFamily="34" charset="0"/>
              </a:rPr>
              <a:t> </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
            <a:ext cx="8229600" cy="1143000"/>
          </a:xfrm>
        </p:spPr>
        <p:txBody>
          <a:bodyPr>
            <a:normAutofit fontScale="90000"/>
          </a:bodyPr>
          <a:lstStyle/>
          <a:p>
            <a:r>
              <a:rPr lang="en-US" dirty="0" smtClean="0"/>
              <a:t>TERC </a:t>
            </a:r>
            <a:r>
              <a:rPr lang="en-US" dirty="0" err="1" smtClean="0"/>
              <a:t>EarthLabs</a:t>
            </a:r>
            <a:r>
              <a:rPr lang="en-US" dirty="0" smtClean="0"/>
              <a:t/>
            </a:r>
            <a:br>
              <a:rPr lang="en-US" dirty="0" smtClean="0"/>
            </a:br>
            <a:r>
              <a:rPr lang="en-US" sz="3100" dirty="0" err="1" smtClean="0"/>
              <a:t>Ipad</a:t>
            </a:r>
            <a:r>
              <a:rPr lang="en-US" sz="3100" dirty="0" smtClean="0"/>
              <a:t> app</a:t>
            </a:r>
            <a:endParaRPr lang="en-US" sz="3100" dirty="0"/>
          </a:p>
        </p:txBody>
      </p:sp>
      <p:pic>
        <p:nvPicPr>
          <p:cNvPr id="32770" name="Picture 2" descr="http://a5.mzstatic.com/us/r30/Purple3/v4/4f/8f/c3/4f8fc344-92ab-331d-8b31-cec336da6485/screen480x480.jpeg"/>
          <p:cNvPicPr>
            <a:picLocks noChangeAspect="1" noChangeArrowheads="1"/>
          </p:cNvPicPr>
          <p:nvPr/>
        </p:nvPicPr>
        <p:blipFill>
          <a:blip r:embed="rId2" cstate="print"/>
          <a:srcRect/>
          <a:stretch>
            <a:fillRect/>
          </a:stretch>
        </p:blipFill>
        <p:spPr bwMode="auto">
          <a:xfrm>
            <a:off x="1676400" y="2057400"/>
            <a:ext cx="6223000" cy="4667251"/>
          </a:xfrm>
          <a:prstGeom prst="rect">
            <a:avLst/>
          </a:prstGeom>
          <a:noFill/>
        </p:spPr>
      </p:pic>
      <p:sp>
        <p:nvSpPr>
          <p:cNvPr id="5" name="Oval 4"/>
          <p:cNvSpPr/>
          <p:nvPr/>
        </p:nvSpPr>
        <p:spPr>
          <a:xfrm>
            <a:off x="4953000" y="4419600"/>
            <a:ext cx="1905000" cy="5334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5" name="Picture 1"/>
          <p:cNvPicPr>
            <a:picLocks noChangeAspect="1" noChangeArrowheads="1"/>
          </p:cNvPicPr>
          <p:nvPr/>
        </p:nvPicPr>
        <p:blipFill>
          <a:blip r:embed="rId2" cstate="print"/>
          <a:srcRect l="25625" t="27778" r="26250" b="11111"/>
          <a:stretch>
            <a:fillRect/>
          </a:stretch>
        </p:blipFill>
        <p:spPr bwMode="auto">
          <a:xfrm>
            <a:off x="381000" y="152400"/>
            <a:ext cx="8519160" cy="6085114"/>
          </a:xfrm>
          <a:prstGeom prst="rect">
            <a:avLst/>
          </a:prstGeom>
          <a:noFill/>
          <a:ln w="9525">
            <a:noFill/>
            <a:miter lim="800000"/>
            <a:headEnd/>
            <a:tailEnd/>
          </a:ln>
        </p:spPr>
      </p:pic>
      <p:sp>
        <p:nvSpPr>
          <p:cNvPr id="6" name="TextBox 5"/>
          <p:cNvSpPr txBox="1"/>
          <p:nvPr/>
        </p:nvSpPr>
        <p:spPr>
          <a:xfrm>
            <a:off x="685800" y="228600"/>
            <a:ext cx="7865038" cy="369332"/>
          </a:xfrm>
          <a:prstGeom prst="rect">
            <a:avLst/>
          </a:prstGeom>
          <a:noFill/>
        </p:spPr>
        <p:txBody>
          <a:bodyPr wrap="none" rtlCol="0">
            <a:spAutoFit/>
          </a:bodyPr>
          <a:lstStyle/>
          <a:p>
            <a:r>
              <a:rPr lang="en-US" dirty="0" smtClean="0"/>
              <a:t>ON IPAD, you must do this activity in a browser such as PUFFIN, which allows flash:</a:t>
            </a:r>
            <a:endParaRPr lang="en-US"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2" descr="https://politicalclimate.files.wordpress.com/2010/06/4-1-2.png"/>
          <p:cNvPicPr>
            <a:picLocks noChangeAspect="1" noChangeArrowheads="1"/>
          </p:cNvPicPr>
          <p:nvPr/>
        </p:nvPicPr>
        <p:blipFill>
          <a:blip r:embed="rId2" cstate="print"/>
          <a:srcRect/>
          <a:stretch>
            <a:fillRect/>
          </a:stretch>
        </p:blipFill>
        <p:spPr bwMode="auto">
          <a:xfrm>
            <a:off x="304801" y="228601"/>
            <a:ext cx="5263698" cy="3276600"/>
          </a:xfrm>
          <a:prstGeom prst="rect">
            <a:avLst/>
          </a:prstGeom>
          <a:noFill/>
        </p:spPr>
      </p:pic>
      <p:pic>
        <p:nvPicPr>
          <p:cNvPr id="23556" name="Picture 4" descr="Chemical reactions of carbonates in water at different pHs"/>
          <p:cNvPicPr>
            <a:picLocks noChangeAspect="1" noChangeArrowheads="1"/>
          </p:cNvPicPr>
          <p:nvPr/>
        </p:nvPicPr>
        <p:blipFill>
          <a:blip r:embed="rId3" cstate="print"/>
          <a:srcRect/>
          <a:stretch>
            <a:fillRect/>
          </a:stretch>
        </p:blipFill>
        <p:spPr bwMode="auto">
          <a:xfrm>
            <a:off x="4267200" y="3455120"/>
            <a:ext cx="4876800" cy="3402880"/>
          </a:xfrm>
          <a:prstGeom prst="rect">
            <a:avLst/>
          </a:prstGeom>
          <a:noFill/>
        </p:spPr>
      </p:pic>
      <p:sp>
        <p:nvSpPr>
          <p:cNvPr id="6" name="TextBox 5"/>
          <p:cNvSpPr txBox="1"/>
          <p:nvPr/>
        </p:nvSpPr>
        <p:spPr>
          <a:xfrm>
            <a:off x="1524000" y="4724400"/>
            <a:ext cx="2438400" cy="369332"/>
          </a:xfrm>
          <a:prstGeom prst="rect">
            <a:avLst/>
          </a:prstGeom>
          <a:noFill/>
        </p:spPr>
        <p:txBody>
          <a:bodyPr wrap="square" rtlCol="0">
            <a:spAutoFit/>
          </a:bodyPr>
          <a:lstStyle/>
          <a:p>
            <a:r>
              <a:rPr lang="en-US" dirty="0" smtClean="0"/>
              <a:t>Note scales</a:t>
            </a:r>
            <a:endParaRPr lang="en-US" dirty="0"/>
          </a:p>
        </p:txBody>
      </p:sp>
      <p:cxnSp>
        <p:nvCxnSpPr>
          <p:cNvPr id="8" name="Straight Arrow Connector 7"/>
          <p:cNvCxnSpPr/>
          <p:nvPr/>
        </p:nvCxnSpPr>
        <p:spPr>
          <a:xfrm flipH="1" flipV="1">
            <a:off x="762000" y="3276600"/>
            <a:ext cx="685800" cy="13716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a:stCxn id="6" idx="2"/>
          </p:cNvCxnSpPr>
          <p:nvPr/>
        </p:nvCxnSpPr>
        <p:spPr>
          <a:xfrm>
            <a:off x="2743200" y="5093732"/>
            <a:ext cx="1447800" cy="39266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2" descr="How historical and future ocean acidification compares with the geologic past."/>
          <p:cNvPicPr>
            <a:picLocks noChangeAspect="1" noChangeArrowheads="1"/>
          </p:cNvPicPr>
          <p:nvPr/>
        </p:nvPicPr>
        <p:blipFill>
          <a:blip r:embed="rId2" cstate="print"/>
          <a:srcRect/>
          <a:stretch>
            <a:fillRect/>
          </a:stretch>
        </p:blipFill>
        <p:spPr bwMode="auto">
          <a:xfrm>
            <a:off x="381000" y="1219200"/>
            <a:ext cx="8605757" cy="4110419"/>
          </a:xfrm>
          <a:prstGeom prst="rect">
            <a:avLst/>
          </a:prstGeom>
          <a:noFill/>
        </p:spPr>
      </p:pic>
      <p:sp>
        <p:nvSpPr>
          <p:cNvPr id="5" name="TextBox 4"/>
          <p:cNvSpPr txBox="1"/>
          <p:nvPr/>
        </p:nvSpPr>
        <p:spPr>
          <a:xfrm>
            <a:off x="1143000" y="457200"/>
            <a:ext cx="4671663" cy="646331"/>
          </a:xfrm>
          <a:prstGeom prst="rect">
            <a:avLst/>
          </a:prstGeom>
          <a:noFill/>
        </p:spPr>
        <p:txBody>
          <a:bodyPr wrap="none" rtlCol="0">
            <a:spAutoFit/>
          </a:bodyPr>
          <a:lstStyle/>
          <a:p>
            <a:r>
              <a:rPr lang="en-US" dirty="0" smtClean="0"/>
              <a:t>What is the average ocean pH today?</a:t>
            </a:r>
          </a:p>
          <a:p>
            <a:r>
              <a:rPr lang="en-US" dirty="0" smtClean="0"/>
              <a:t>What is the current globally average CO</a:t>
            </a:r>
            <a:r>
              <a:rPr lang="en-US" baseline="-25000" dirty="0" smtClean="0"/>
              <a:t>2</a:t>
            </a:r>
            <a:r>
              <a:rPr lang="en-US" dirty="0" smtClean="0"/>
              <a:t> value?</a:t>
            </a:r>
            <a:endParaRPr lang="en-US" dirty="0"/>
          </a:p>
        </p:txBody>
      </p:sp>
      <p:sp>
        <p:nvSpPr>
          <p:cNvPr id="6" name="Rectangle 5"/>
          <p:cNvSpPr/>
          <p:nvPr/>
        </p:nvSpPr>
        <p:spPr>
          <a:xfrm>
            <a:off x="4495800" y="6611779"/>
            <a:ext cx="6629400" cy="246221"/>
          </a:xfrm>
          <a:prstGeom prst="rect">
            <a:avLst/>
          </a:prstGeom>
        </p:spPr>
        <p:txBody>
          <a:bodyPr wrap="square">
            <a:spAutoFit/>
          </a:bodyPr>
          <a:lstStyle/>
          <a:p>
            <a:r>
              <a:rPr lang="en-US" sz="1000" dirty="0" smtClean="0"/>
              <a:t>http://www.nature.com/scitable/knowledge/library/ocean-acidification-25822734</a:t>
            </a:r>
            <a:endParaRPr lang="en-US" sz="1000" dirty="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57200" y="6248400"/>
            <a:ext cx="8382000" cy="338554"/>
          </a:xfrm>
          <a:prstGeom prst="rect">
            <a:avLst/>
          </a:prstGeom>
        </p:spPr>
        <p:txBody>
          <a:bodyPr wrap="square">
            <a:spAutoFit/>
          </a:bodyPr>
          <a:lstStyle/>
          <a:p>
            <a:r>
              <a:rPr lang="en-US" sz="1600" dirty="0" smtClean="0">
                <a:hlinkClick r:id="rId2"/>
              </a:rPr>
              <a:t>http://coralreefwatch.noaa.gov/satellite/oa/description/figures/PAGE_3_CO2pH_animation.gif</a:t>
            </a:r>
            <a:endParaRPr lang="en-US" sz="1600" dirty="0"/>
          </a:p>
        </p:txBody>
      </p:sp>
      <p:pic>
        <p:nvPicPr>
          <p:cNvPr id="34818" name="Picture 2"/>
          <p:cNvPicPr>
            <a:picLocks noChangeAspect="1" noChangeArrowheads="1"/>
          </p:cNvPicPr>
          <p:nvPr/>
        </p:nvPicPr>
        <p:blipFill>
          <a:blip r:embed="rId3" cstate="print"/>
          <a:srcRect l="1250" t="8889" r="41875" b="10000"/>
          <a:stretch>
            <a:fillRect/>
          </a:stretch>
        </p:blipFill>
        <p:spPr bwMode="auto">
          <a:xfrm>
            <a:off x="990600" y="457200"/>
            <a:ext cx="6934200" cy="55626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838200" y="228600"/>
            <a:ext cx="7696200" cy="2154436"/>
          </a:xfrm>
          <a:prstGeom prst="rect">
            <a:avLst/>
          </a:prstGeom>
        </p:spPr>
        <p:txBody>
          <a:bodyPr wrap="square">
            <a:spAutoFit/>
          </a:bodyPr>
          <a:lstStyle/>
          <a:p>
            <a:r>
              <a:rPr lang="en-US" dirty="0"/>
              <a:t> </a:t>
            </a:r>
            <a:r>
              <a:rPr lang="en-US" dirty="0" smtClean="0"/>
              <a:t>SO</a:t>
            </a:r>
            <a:r>
              <a:rPr lang="en-US" baseline="-25000" dirty="0" smtClean="0"/>
              <a:t>2</a:t>
            </a:r>
            <a:r>
              <a:rPr lang="en-US" dirty="0"/>
              <a:t> </a:t>
            </a:r>
            <a:r>
              <a:rPr lang="en-US" dirty="0" smtClean="0"/>
              <a:t>that  </a:t>
            </a:r>
            <a:r>
              <a:rPr lang="en-US" dirty="0"/>
              <a:t>is emitted from fossil fuel combustion, volcanoes, and other </a:t>
            </a:r>
            <a:r>
              <a:rPr lang="en-US" dirty="0" smtClean="0"/>
              <a:t>sources creates </a:t>
            </a:r>
            <a:r>
              <a:rPr lang="en-US" dirty="0" smtClean="0"/>
              <a:t>H</a:t>
            </a:r>
            <a:r>
              <a:rPr lang="en-US" baseline="-25000" dirty="0" smtClean="0"/>
              <a:t>2</a:t>
            </a:r>
            <a:r>
              <a:rPr lang="en-US" dirty="0" smtClean="0"/>
              <a:t>SO</a:t>
            </a:r>
            <a:r>
              <a:rPr lang="en-US" baseline="-25000" dirty="0" smtClean="0"/>
              <a:t>4 </a:t>
            </a:r>
            <a:r>
              <a:rPr lang="en-US" dirty="0" smtClean="0"/>
              <a:t> in the </a:t>
            </a:r>
            <a:r>
              <a:rPr lang="en-US" dirty="0" smtClean="0"/>
              <a:t>atmosphere. </a:t>
            </a:r>
          </a:p>
          <a:p>
            <a:endParaRPr lang="en-US" dirty="0" smtClean="0"/>
          </a:p>
          <a:p>
            <a:r>
              <a:rPr lang="en-US" sz="2000" dirty="0" smtClean="0"/>
              <a:t>H</a:t>
            </a:r>
            <a:r>
              <a:rPr lang="en-US" sz="2000" baseline="-25000" dirty="0" smtClean="0"/>
              <a:t>2</a:t>
            </a:r>
            <a:r>
              <a:rPr lang="en-US" sz="2000" dirty="0" smtClean="0"/>
              <a:t>SO</a:t>
            </a:r>
            <a:r>
              <a:rPr lang="en-US" sz="2000" baseline="-25000" dirty="0" smtClean="0"/>
              <a:t>4</a:t>
            </a:r>
            <a:r>
              <a:rPr lang="en-US" sz="2000" dirty="0" smtClean="0"/>
              <a:t> has a low vapor pressure and condenses under all atmospheric conditions to form aqueous sulfate </a:t>
            </a:r>
            <a:r>
              <a:rPr lang="en-US" sz="2000" dirty="0" smtClean="0"/>
              <a:t>particles</a:t>
            </a:r>
            <a:r>
              <a:rPr lang="en-US" sz="2000" dirty="0"/>
              <a:t> </a:t>
            </a:r>
            <a:r>
              <a:rPr lang="en-US" sz="2000" dirty="0" smtClean="0"/>
              <a:t>referred to as </a:t>
            </a:r>
            <a:r>
              <a:rPr lang="en-US" sz="2000" b="1" dirty="0" smtClean="0"/>
              <a:t>aerosols</a:t>
            </a:r>
            <a:r>
              <a:rPr lang="en-US" sz="2000" dirty="0" smtClean="0"/>
              <a:t>.</a:t>
            </a:r>
            <a:endParaRPr lang="en-US" sz="2000" dirty="0" smtClean="0"/>
          </a:p>
          <a:p>
            <a:endParaRPr lang="en-US" sz="2000" dirty="0" smtClean="0"/>
          </a:p>
          <a:p>
            <a:endParaRPr lang="en-US" sz="2000" dirty="0"/>
          </a:p>
        </p:txBody>
      </p:sp>
      <p:pic>
        <p:nvPicPr>
          <p:cNvPr id="6" name="Picture 2" descr="http://sites.gsu.edu/geog1112/files/2014/07/SulphateAerosols_small-ucxqia.png"/>
          <p:cNvPicPr>
            <a:picLocks noChangeAspect="1" noChangeArrowheads="1"/>
          </p:cNvPicPr>
          <p:nvPr/>
        </p:nvPicPr>
        <p:blipFill>
          <a:blip r:embed="rId2" cstate="print"/>
          <a:srcRect/>
          <a:stretch>
            <a:fillRect/>
          </a:stretch>
        </p:blipFill>
        <p:spPr bwMode="auto">
          <a:xfrm>
            <a:off x="3124200" y="2438400"/>
            <a:ext cx="5093208" cy="3979069"/>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2" name="Picture 2" descr="National Research Council"/>
          <p:cNvPicPr>
            <a:picLocks noChangeAspect="1" noChangeArrowheads="1"/>
          </p:cNvPicPr>
          <p:nvPr/>
        </p:nvPicPr>
        <p:blipFill>
          <a:blip r:embed="rId2" cstate="print"/>
          <a:srcRect/>
          <a:stretch>
            <a:fillRect/>
          </a:stretch>
        </p:blipFill>
        <p:spPr bwMode="auto">
          <a:xfrm>
            <a:off x="838200" y="914400"/>
            <a:ext cx="7201594" cy="3571875"/>
          </a:xfrm>
          <a:prstGeom prst="rect">
            <a:avLst/>
          </a:prstGeom>
          <a:noFill/>
        </p:spPr>
      </p:pic>
      <p:sp>
        <p:nvSpPr>
          <p:cNvPr id="3" name="TextBox 2"/>
          <p:cNvSpPr txBox="1"/>
          <p:nvPr/>
        </p:nvSpPr>
        <p:spPr>
          <a:xfrm>
            <a:off x="609600" y="5029200"/>
            <a:ext cx="7620000" cy="646331"/>
          </a:xfrm>
          <a:prstGeom prst="rect">
            <a:avLst/>
          </a:prstGeom>
          <a:noFill/>
        </p:spPr>
        <p:txBody>
          <a:bodyPr wrap="square" rtlCol="0">
            <a:spAutoFit/>
          </a:bodyPr>
          <a:lstStyle/>
          <a:p>
            <a:pPr algn="ctr"/>
            <a:r>
              <a:rPr lang="en-US" b="1" dirty="0" smtClean="0"/>
              <a:t>The RATE of pH change is unprecedented in earth’s recent history (400,000 years or more).</a:t>
            </a:r>
            <a:endParaRPr lang="en-US" b="1" dirty="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133600" y="2667000"/>
            <a:ext cx="4572000" cy="2308324"/>
          </a:xfrm>
          <a:prstGeom prst="rect">
            <a:avLst/>
          </a:prstGeom>
        </p:spPr>
        <p:txBody>
          <a:bodyPr>
            <a:spAutoFit/>
          </a:bodyPr>
          <a:lstStyle/>
          <a:p>
            <a:r>
              <a:rPr lang="en-US" dirty="0"/>
              <a:t>By the end of the century, ocean pH is projected to fall another 0.3 pH units, to 7.8. While the researchers found a comparable pH drop during the PETM--</a:t>
            </a:r>
            <a:r>
              <a:rPr lang="en-US" dirty="0" smtClean="0"/>
              <a:t>0.3 – but the </a:t>
            </a:r>
            <a:r>
              <a:rPr lang="en-US" i="1" dirty="0" smtClean="0"/>
              <a:t>PETM shift happened over a few thousand years</a:t>
            </a:r>
          </a:p>
          <a:p>
            <a:endParaRPr lang="en-US" i="1" dirty="0" smtClean="0"/>
          </a:p>
          <a:p>
            <a:r>
              <a:rPr lang="en-US" i="1" dirty="0" smtClean="0"/>
              <a:t>The pH is not unprecedented, the </a:t>
            </a:r>
            <a:r>
              <a:rPr lang="en-US" b="1" i="1" dirty="0" smtClean="0"/>
              <a:t>rate</a:t>
            </a:r>
            <a:r>
              <a:rPr lang="en-US" i="1" dirty="0" smtClean="0"/>
              <a:t> of change is what has scientists concerned. </a:t>
            </a:r>
            <a:endParaRPr lang="en-US" i="1" dirty="0"/>
          </a:p>
        </p:txBody>
      </p:sp>
      <p:sp>
        <p:nvSpPr>
          <p:cNvPr id="5" name="Rectangle 4"/>
          <p:cNvSpPr/>
          <p:nvPr/>
        </p:nvSpPr>
        <p:spPr>
          <a:xfrm>
            <a:off x="1524000" y="6334780"/>
            <a:ext cx="8839200" cy="523220"/>
          </a:xfrm>
          <a:prstGeom prst="rect">
            <a:avLst/>
          </a:prstGeom>
        </p:spPr>
        <p:txBody>
          <a:bodyPr wrap="square">
            <a:spAutoFit/>
          </a:bodyPr>
          <a:lstStyle/>
          <a:p>
            <a:r>
              <a:rPr lang="en-US" sz="1000" dirty="0" smtClean="0"/>
              <a:t>http://www.earth.columbia.edu/articles/view/3172units--the shift happened over a few thousand years.</a:t>
            </a:r>
          </a:p>
          <a:p>
            <a:endParaRPr lang="en-US" dirty="0"/>
          </a:p>
        </p:txBody>
      </p:sp>
      <p:sp>
        <p:nvSpPr>
          <p:cNvPr id="6" name="Rectangle 5"/>
          <p:cNvSpPr/>
          <p:nvPr/>
        </p:nvSpPr>
        <p:spPr>
          <a:xfrm>
            <a:off x="457200" y="914400"/>
            <a:ext cx="6553200" cy="1477328"/>
          </a:xfrm>
          <a:prstGeom prst="rect">
            <a:avLst/>
          </a:prstGeom>
        </p:spPr>
        <p:txBody>
          <a:bodyPr wrap="square">
            <a:spAutoFit/>
          </a:bodyPr>
          <a:lstStyle/>
          <a:p>
            <a:r>
              <a:rPr lang="en-US" dirty="0" smtClean="0"/>
              <a:t>At high sustained CO2 concentrations the changes in ocean chemistry will take thousands of years to be buffered by the natural dissolution of CaCO3 from sediments and tens to hundreds of thousands of years to be eliminated completely by the weathering of rocks on land (Archer et al., 2009).</a:t>
            </a:r>
            <a:endParaRPr lang="en-US" dirty="0"/>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914400" y="5380672"/>
            <a:ext cx="7543800" cy="1200329"/>
          </a:xfrm>
          <a:prstGeom prst="rect">
            <a:avLst/>
          </a:prstGeom>
        </p:spPr>
        <p:txBody>
          <a:bodyPr wrap="square">
            <a:spAutoFit/>
          </a:bodyPr>
          <a:lstStyle/>
          <a:p>
            <a:r>
              <a:rPr lang="en-US" dirty="0"/>
              <a:t> Rate of temperature change today (red) and in the PETM (blue). Temperature rose steadily in the PETM due to the slow release of greenhouse gas (around 2 billion tons per year). Today, fossil fuel burning is leading to 30 billion tons of carbon released into the atmosphere every </a:t>
            </a:r>
            <a:r>
              <a:rPr lang="en-US" dirty="0" smtClean="0"/>
              <a:t>year.</a:t>
            </a:r>
            <a:endParaRPr lang="en-US" dirty="0"/>
          </a:p>
        </p:txBody>
      </p:sp>
      <p:sp>
        <p:nvSpPr>
          <p:cNvPr id="6" name="Rectangle 5"/>
          <p:cNvSpPr/>
          <p:nvPr/>
        </p:nvSpPr>
        <p:spPr>
          <a:xfrm>
            <a:off x="1828800" y="304800"/>
            <a:ext cx="5999143" cy="461665"/>
          </a:xfrm>
          <a:prstGeom prst="rect">
            <a:avLst/>
          </a:prstGeom>
        </p:spPr>
        <p:txBody>
          <a:bodyPr wrap="none">
            <a:spAutoFit/>
          </a:bodyPr>
          <a:lstStyle/>
          <a:p>
            <a:r>
              <a:rPr lang="en-US" sz="2400" b="1" dirty="0"/>
              <a:t>Paleocene-Eocene Thermal Maximum (PETM)</a:t>
            </a:r>
            <a:endParaRPr lang="en-US" sz="2400" dirty="0"/>
          </a:p>
        </p:txBody>
      </p:sp>
      <p:pic>
        <p:nvPicPr>
          <p:cNvPr id="28676" name="Picture 4" descr="https://climatecrock.files.wordpress.com/2011/06/sciampetm.jpg"/>
          <p:cNvPicPr>
            <a:picLocks noChangeAspect="1" noChangeArrowheads="1"/>
          </p:cNvPicPr>
          <p:nvPr/>
        </p:nvPicPr>
        <p:blipFill>
          <a:blip r:embed="rId2" cstate="print"/>
          <a:srcRect/>
          <a:stretch>
            <a:fillRect/>
          </a:stretch>
        </p:blipFill>
        <p:spPr bwMode="auto">
          <a:xfrm>
            <a:off x="1066800" y="2057400"/>
            <a:ext cx="6705600" cy="3408564"/>
          </a:xfrm>
          <a:prstGeom prst="rect">
            <a:avLst/>
          </a:prstGeom>
          <a:noFill/>
        </p:spPr>
      </p:pic>
      <p:sp>
        <p:nvSpPr>
          <p:cNvPr id="8" name="Rectangle 7"/>
          <p:cNvSpPr/>
          <p:nvPr/>
        </p:nvSpPr>
        <p:spPr>
          <a:xfrm>
            <a:off x="609600" y="1143000"/>
            <a:ext cx="7924800" cy="923330"/>
          </a:xfrm>
          <a:prstGeom prst="rect">
            <a:avLst/>
          </a:prstGeom>
        </p:spPr>
        <p:txBody>
          <a:bodyPr wrap="square">
            <a:spAutoFit/>
          </a:bodyPr>
          <a:lstStyle/>
          <a:p>
            <a:r>
              <a:rPr lang="en-US" dirty="0"/>
              <a:t>The PETM was a short-lived (~ 200,000 years) global warming event when temperatures increased by 5-9°C. It was marked by the largest deep-sea mass extinction among calcareous benthic foraminifera in the last 93 million years. </a:t>
            </a: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2" descr="https://paleonerdish.files.wordpress.com/2013/10/pet-vs-antropocene.jpg"/>
          <p:cNvPicPr>
            <a:picLocks noChangeAspect="1" noChangeArrowheads="1"/>
          </p:cNvPicPr>
          <p:nvPr/>
        </p:nvPicPr>
        <p:blipFill>
          <a:blip r:embed="rId2" cstate="print"/>
          <a:srcRect/>
          <a:stretch>
            <a:fillRect/>
          </a:stretch>
        </p:blipFill>
        <p:spPr bwMode="auto">
          <a:xfrm>
            <a:off x="1295400" y="914400"/>
            <a:ext cx="6286500" cy="4953001"/>
          </a:xfrm>
          <a:prstGeom prst="rect">
            <a:avLst/>
          </a:prstGeom>
          <a:noFill/>
        </p:spPr>
      </p:pic>
      <p:sp>
        <p:nvSpPr>
          <p:cNvPr id="5" name="Rectangle 4"/>
          <p:cNvSpPr/>
          <p:nvPr/>
        </p:nvSpPr>
        <p:spPr>
          <a:xfrm>
            <a:off x="1066800" y="5715000"/>
            <a:ext cx="7696200" cy="923330"/>
          </a:xfrm>
          <a:prstGeom prst="rect">
            <a:avLst/>
          </a:prstGeom>
        </p:spPr>
        <p:txBody>
          <a:bodyPr wrap="square">
            <a:spAutoFit/>
          </a:bodyPr>
          <a:lstStyle/>
          <a:p>
            <a:r>
              <a:rPr lang="en-US" i="1" dirty="0"/>
              <a:t>Comparison of the effects of anthropogenic emissions (total of 5000 Pg C over 500 years) and PETM carbon release (3000 Pg C over 6 </a:t>
            </a:r>
            <a:r>
              <a:rPr lang="en-US" i="1" dirty="0" err="1"/>
              <a:t>kyr</a:t>
            </a:r>
            <a:r>
              <a:rPr lang="en-US" i="1" dirty="0"/>
              <a:t>) on the surface ocean saturation state of calcite. From </a:t>
            </a:r>
            <a:r>
              <a:rPr lang="en-US" i="1" dirty="0" err="1"/>
              <a:t>Zeebe</a:t>
            </a:r>
            <a:r>
              <a:rPr lang="en-US" i="1" dirty="0"/>
              <a:t>, 2013</a:t>
            </a:r>
            <a:endParaRPr lang="en-US" dirty="0"/>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endParaRPr lang="en-US" dirty="0"/>
          </a:p>
        </p:txBody>
      </p:sp>
      <p:pic>
        <p:nvPicPr>
          <p:cNvPr id="50178" name="Picture 2"/>
          <p:cNvPicPr>
            <a:picLocks noChangeAspect="1" noChangeArrowheads="1"/>
          </p:cNvPicPr>
          <p:nvPr/>
        </p:nvPicPr>
        <p:blipFill>
          <a:blip r:embed="rId2" cstate="print"/>
          <a:srcRect l="52500" t="20000" r="3750" b="23333"/>
          <a:stretch>
            <a:fillRect/>
          </a:stretch>
        </p:blipFill>
        <p:spPr bwMode="auto">
          <a:xfrm>
            <a:off x="304800" y="967740"/>
            <a:ext cx="8084671" cy="5890260"/>
          </a:xfrm>
          <a:prstGeom prst="rect">
            <a:avLst/>
          </a:prstGeom>
          <a:noFill/>
          <a:ln w="9525">
            <a:noFill/>
            <a:miter lim="800000"/>
            <a:headEnd/>
            <a:tailEnd/>
          </a:ln>
        </p:spPr>
      </p:pic>
      <p:sp>
        <p:nvSpPr>
          <p:cNvPr id="5" name="Title 1"/>
          <p:cNvSpPr>
            <a:spLocks noGrp="1"/>
          </p:cNvSpPr>
          <p:nvPr>
            <p:ph type="title"/>
          </p:nvPr>
        </p:nvSpPr>
        <p:spPr>
          <a:xfrm>
            <a:off x="457200" y="0"/>
            <a:ext cx="8229600" cy="1143000"/>
          </a:xfrm>
        </p:spPr>
        <p:txBody>
          <a:bodyPr/>
          <a:lstStyle/>
          <a:p>
            <a:r>
              <a:rPr lang="en-US" dirty="0" smtClean="0"/>
              <a:t>ALBEDO</a:t>
            </a:r>
            <a:endParaRPr lang="en-US" dirty="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1981200"/>
            <a:ext cx="8229600" cy="1143000"/>
          </a:xfrm>
        </p:spPr>
        <p:txBody>
          <a:bodyPr>
            <a:normAutofit fontScale="90000"/>
          </a:bodyPr>
          <a:lstStyle/>
          <a:p>
            <a:r>
              <a:rPr lang="en-US"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t>Positive Feedback </a:t>
            </a:r>
            <a:r>
              <a:rPr lang="en-US" dirty="0" smtClean="0"/>
              <a:t>= change from equilibrium condition </a:t>
            </a:r>
            <a:br>
              <a:rPr lang="en-US" dirty="0" smtClean="0"/>
            </a:br>
            <a:r>
              <a:rPr lang="en-US"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t>Negative Feedback </a:t>
            </a:r>
            <a:r>
              <a:rPr lang="en-US" dirty="0" smtClean="0"/>
              <a:t>= return to equilibrium condition</a:t>
            </a:r>
            <a:br>
              <a:rPr lang="en-US" dirty="0" smtClean="0"/>
            </a:br>
            <a:r>
              <a:rPr lang="en-US" dirty="0" smtClean="0"/>
              <a:t/>
            </a:r>
            <a:br>
              <a:rPr lang="en-US" dirty="0" smtClean="0"/>
            </a:br>
            <a:r>
              <a:rPr lang="en-US" dirty="0" smtClean="0">
                <a:solidFill>
                  <a:schemeClr val="accent2">
                    <a:lumMod val="75000"/>
                  </a:schemeClr>
                </a:solidFill>
              </a:rPr>
              <a:t>positive does not mean good</a:t>
            </a:r>
            <a:br>
              <a:rPr lang="en-US" dirty="0" smtClean="0">
                <a:solidFill>
                  <a:schemeClr val="accent2">
                    <a:lumMod val="75000"/>
                  </a:schemeClr>
                </a:solidFill>
              </a:rPr>
            </a:br>
            <a:r>
              <a:rPr lang="en-US" dirty="0" smtClean="0">
                <a:solidFill>
                  <a:schemeClr val="accent2">
                    <a:lumMod val="75000"/>
                  </a:schemeClr>
                </a:solidFill>
              </a:rPr>
              <a:t>negative does not mean bad</a:t>
            </a:r>
            <a:endParaRPr lang="en-US" dirty="0">
              <a:solidFill>
                <a:schemeClr val="accent2">
                  <a:lumMod val="75000"/>
                </a:schemeClr>
              </a:solidFill>
            </a:endParaRPr>
          </a:p>
        </p:txBody>
      </p:sp>
      <p:sp>
        <p:nvSpPr>
          <p:cNvPr id="3" name="Content Placeholder 2"/>
          <p:cNvSpPr>
            <a:spLocks noGrp="1"/>
          </p:cNvSpPr>
          <p:nvPr>
            <p:ph idx="1"/>
          </p:nvPr>
        </p:nvSpPr>
        <p:spPr>
          <a:xfrm>
            <a:off x="762000" y="4800600"/>
            <a:ext cx="8229600" cy="4525963"/>
          </a:xfrm>
        </p:spPr>
        <p:txBody>
          <a:bodyPr/>
          <a:lstStyle/>
          <a:p>
            <a:r>
              <a:rPr lang="en-US" dirty="0"/>
              <a:t>A positive climate feedback increases the climate warming, while a negative climate feedback decreases that warming.</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533400" y="304800"/>
            <a:ext cx="4216219" cy="369332"/>
          </a:xfrm>
          <a:prstGeom prst="rect">
            <a:avLst/>
          </a:prstGeom>
          <a:noFill/>
        </p:spPr>
        <p:txBody>
          <a:bodyPr wrap="none" rtlCol="0">
            <a:spAutoFit/>
          </a:bodyPr>
          <a:lstStyle/>
          <a:p>
            <a:r>
              <a:rPr lang="en-US" dirty="0" smtClean="0"/>
              <a:t>Examples of positive or negative feedback?</a:t>
            </a:r>
          </a:p>
        </p:txBody>
      </p:sp>
      <p:pic>
        <p:nvPicPr>
          <p:cNvPr id="67586" name="Picture 2" descr="https://upload.wikimedia.org/wikipedia/commons/b/b8/Stampede_loop.png"/>
          <p:cNvPicPr>
            <a:picLocks noChangeAspect="1" noChangeArrowheads="1"/>
          </p:cNvPicPr>
          <p:nvPr/>
        </p:nvPicPr>
        <p:blipFill>
          <a:blip r:embed="rId2" cstate="print"/>
          <a:srcRect/>
          <a:stretch>
            <a:fillRect/>
          </a:stretch>
        </p:blipFill>
        <p:spPr bwMode="auto">
          <a:xfrm>
            <a:off x="1143000" y="1524000"/>
            <a:ext cx="3429000" cy="1714500"/>
          </a:xfrm>
          <a:prstGeom prst="rect">
            <a:avLst/>
          </a:prstGeom>
          <a:noFill/>
        </p:spPr>
      </p:pic>
      <p:pic>
        <p:nvPicPr>
          <p:cNvPr id="67588" name="Picture 4" descr="https://upload.wikimedia.org/wikipedia/commons/thumb/0/0e/Positive_Feedback-_Childbirth_%281%29.svg/512px-Positive_Feedback-_Childbirth_%281%29.svg.png"/>
          <p:cNvPicPr>
            <a:picLocks noChangeAspect="1" noChangeArrowheads="1"/>
          </p:cNvPicPr>
          <p:nvPr/>
        </p:nvPicPr>
        <p:blipFill>
          <a:blip r:embed="rId3" cstate="print"/>
          <a:srcRect/>
          <a:stretch>
            <a:fillRect/>
          </a:stretch>
        </p:blipFill>
        <p:spPr bwMode="auto">
          <a:xfrm>
            <a:off x="6172200" y="304800"/>
            <a:ext cx="3165642" cy="5334000"/>
          </a:xfrm>
          <a:prstGeom prst="rect">
            <a:avLst/>
          </a:prstGeom>
          <a:noFill/>
        </p:spPr>
      </p:pic>
      <p:pic>
        <p:nvPicPr>
          <p:cNvPr id="67590" name="Picture 6" descr="Feedbacks schematic"/>
          <p:cNvPicPr>
            <a:picLocks noChangeAspect="1" noChangeArrowheads="1"/>
          </p:cNvPicPr>
          <p:nvPr/>
        </p:nvPicPr>
        <p:blipFill>
          <a:blip r:embed="rId4" cstate="print"/>
          <a:srcRect t="5797" b="50725"/>
          <a:stretch>
            <a:fillRect/>
          </a:stretch>
        </p:blipFill>
        <p:spPr bwMode="auto">
          <a:xfrm>
            <a:off x="914400" y="5029200"/>
            <a:ext cx="2628900" cy="1143000"/>
          </a:xfrm>
          <a:prstGeom prst="rect">
            <a:avLst/>
          </a:prstGeom>
          <a:noFill/>
        </p:spPr>
      </p:pic>
      <p:pic>
        <p:nvPicPr>
          <p:cNvPr id="67592" name="Picture 8" descr="Feedbacks schematic"/>
          <p:cNvPicPr>
            <a:picLocks noChangeAspect="1" noChangeArrowheads="1"/>
          </p:cNvPicPr>
          <p:nvPr/>
        </p:nvPicPr>
        <p:blipFill>
          <a:blip r:embed="rId4" cstate="print"/>
          <a:srcRect t="60869"/>
          <a:stretch>
            <a:fillRect/>
          </a:stretch>
        </p:blipFill>
        <p:spPr bwMode="auto">
          <a:xfrm>
            <a:off x="3733800" y="3581400"/>
            <a:ext cx="2628900" cy="1028700"/>
          </a:xfrm>
          <a:prstGeom prst="rect">
            <a:avLst/>
          </a:prstGeom>
          <a:noFill/>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9634" name="Picture 2" descr="NASA"/>
          <p:cNvPicPr>
            <a:picLocks noChangeAspect="1" noChangeArrowheads="1"/>
          </p:cNvPicPr>
          <p:nvPr/>
        </p:nvPicPr>
        <p:blipFill>
          <a:blip r:embed="rId2" cstate="print"/>
          <a:srcRect/>
          <a:stretch>
            <a:fillRect/>
          </a:stretch>
        </p:blipFill>
        <p:spPr bwMode="auto">
          <a:xfrm>
            <a:off x="4467225" y="3981449"/>
            <a:ext cx="4676775" cy="2876551"/>
          </a:xfrm>
          <a:prstGeom prst="rect">
            <a:avLst/>
          </a:prstGeom>
          <a:noFill/>
        </p:spPr>
      </p:pic>
      <p:sp>
        <p:nvSpPr>
          <p:cNvPr id="6" name="TextBox 5"/>
          <p:cNvSpPr txBox="1"/>
          <p:nvPr/>
        </p:nvSpPr>
        <p:spPr>
          <a:xfrm>
            <a:off x="4876800" y="152400"/>
            <a:ext cx="4114800" cy="3416320"/>
          </a:xfrm>
          <a:prstGeom prst="rect">
            <a:avLst/>
          </a:prstGeom>
          <a:noFill/>
        </p:spPr>
        <p:txBody>
          <a:bodyPr wrap="square" rtlCol="0">
            <a:spAutoFit/>
          </a:bodyPr>
          <a:lstStyle/>
          <a:p>
            <a:pPr algn="ctr"/>
            <a:r>
              <a:rPr lang="en-US" b="1" dirty="0" err="1" smtClean="0"/>
              <a:t>Albedo</a:t>
            </a:r>
            <a:r>
              <a:rPr lang="en-US" dirty="0" smtClean="0"/>
              <a:t> is the fraction of solar energy (shortwave radiation) reflected from the Earth back into space. It is a measure of the reflectivity of the earth's surface. Ice, especially with snow on top of it, has a high </a:t>
            </a:r>
            <a:r>
              <a:rPr lang="en-US" b="1" dirty="0" err="1" smtClean="0"/>
              <a:t>albedo</a:t>
            </a:r>
            <a:r>
              <a:rPr lang="en-US" dirty="0" smtClean="0"/>
              <a:t>: most sunlight hitting the surface bounces back towards space.</a:t>
            </a:r>
          </a:p>
          <a:p>
            <a:pPr algn="ctr"/>
            <a:endParaRPr lang="en-US" dirty="0"/>
          </a:p>
          <a:p>
            <a:pPr algn="ctr"/>
            <a:r>
              <a:rPr lang="en-US" dirty="0" smtClean="0"/>
              <a:t>Pure white ice/snow reflects ~80% of sunlight</a:t>
            </a:r>
          </a:p>
          <a:p>
            <a:pPr algn="ctr"/>
            <a:endParaRPr lang="en-US" dirty="0" smtClean="0"/>
          </a:p>
          <a:p>
            <a:pPr algn="ctr"/>
            <a:r>
              <a:rPr lang="en-US" dirty="0" smtClean="0"/>
              <a:t>Open ocean reflects 7% of sunlight</a:t>
            </a:r>
            <a:endParaRPr lang="en-US" dirty="0"/>
          </a:p>
        </p:txBody>
      </p:sp>
      <p:pic>
        <p:nvPicPr>
          <p:cNvPr id="69636" name="Picture 4" descr="https://upload.wikimedia.org/wikipedia/commons/thumb/1/18/Albedo-e_hg.svg/800px-Albedo-e_hg.svg.png"/>
          <p:cNvPicPr>
            <a:picLocks noChangeAspect="1" noChangeArrowheads="1"/>
          </p:cNvPicPr>
          <p:nvPr/>
        </p:nvPicPr>
        <p:blipFill>
          <a:blip r:embed="rId3" cstate="print"/>
          <a:srcRect/>
          <a:stretch>
            <a:fillRect/>
          </a:stretch>
        </p:blipFill>
        <p:spPr bwMode="auto">
          <a:xfrm>
            <a:off x="0" y="0"/>
            <a:ext cx="4634705" cy="6477000"/>
          </a:xfrm>
          <a:prstGeom prst="rect">
            <a:avLst/>
          </a:prstGeom>
          <a:noFill/>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029200" y="1447800"/>
            <a:ext cx="3733800" cy="4431983"/>
          </a:xfrm>
          <a:prstGeom prst="rect">
            <a:avLst/>
          </a:prstGeom>
        </p:spPr>
        <p:txBody>
          <a:bodyPr wrap="square">
            <a:spAutoFit/>
          </a:bodyPr>
          <a:lstStyle/>
          <a:p>
            <a:r>
              <a:rPr lang="en-US" dirty="0"/>
              <a:t>When sea ice melts, it exposes dark, heat-absorbent open ocean which, in turn</a:t>
            </a:r>
            <a:r>
              <a:rPr lang="en-US" dirty="0" smtClean="0"/>
              <a:t>,</a:t>
            </a:r>
          </a:p>
          <a:p>
            <a:endParaRPr lang="en-US" dirty="0"/>
          </a:p>
          <a:p>
            <a:r>
              <a:rPr lang="en-US" dirty="0" smtClean="0"/>
              <a:t>- decreases </a:t>
            </a:r>
            <a:r>
              <a:rPr lang="en-US" dirty="0"/>
              <a:t>net </a:t>
            </a:r>
            <a:r>
              <a:rPr lang="en-US" dirty="0" err="1"/>
              <a:t>albedo</a:t>
            </a:r>
            <a:r>
              <a:rPr lang="en-US" dirty="0"/>
              <a:t>,</a:t>
            </a:r>
          </a:p>
          <a:p>
            <a:r>
              <a:rPr lang="en-US" dirty="0" smtClean="0"/>
              <a:t>- increases </a:t>
            </a:r>
            <a:r>
              <a:rPr lang="en-US" dirty="0"/>
              <a:t>regional heat absorption,</a:t>
            </a:r>
          </a:p>
          <a:p>
            <a:r>
              <a:rPr lang="en-US" dirty="0" smtClean="0"/>
              <a:t>- induces </a:t>
            </a:r>
            <a:r>
              <a:rPr lang="en-US" dirty="0"/>
              <a:t>further melting,</a:t>
            </a:r>
          </a:p>
          <a:p>
            <a:r>
              <a:rPr lang="en-US" dirty="0" smtClean="0"/>
              <a:t>- further </a:t>
            </a:r>
            <a:r>
              <a:rPr lang="en-US" dirty="0"/>
              <a:t>decreases net </a:t>
            </a:r>
            <a:r>
              <a:rPr lang="en-US" dirty="0" err="1"/>
              <a:t>albedo</a:t>
            </a:r>
            <a:r>
              <a:rPr lang="en-US" dirty="0"/>
              <a:t>,</a:t>
            </a:r>
          </a:p>
          <a:p>
            <a:r>
              <a:rPr lang="en-US" dirty="0" smtClean="0"/>
              <a:t>- further </a:t>
            </a:r>
            <a:r>
              <a:rPr lang="en-US" dirty="0"/>
              <a:t>increases regional heat absorption,</a:t>
            </a:r>
          </a:p>
          <a:p>
            <a:r>
              <a:rPr lang="en-US" dirty="0"/>
              <a:t>and ultimately warms global climate.</a:t>
            </a:r>
          </a:p>
          <a:p>
            <a:endParaRPr lang="en-US" dirty="0" smtClean="0"/>
          </a:p>
          <a:p>
            <a:endParaRPr lang="en-US" dirty="0"/>
          </a:p>
          <a:p>
            <a:r>
              <a:rPr lang="en-US" sz="2400" b="1" dirty="0" smtClean="0"/>
              <a:t>This </a:t>
            </a:r>
            <a:r>
              <a:rPr lang="en-US" sz="2400" b="1" dirty="0"/>
              <a:t>is the sea ice-</a:t>
            </a:r>
            <a:r>
              <a:rPr lang="en-US" sz="2400" b="1" dirty="0" err="1"/>
              <a:t>albedo</a:t>
            </a:r>
            <a:r>
              <a:rPr lang="en-US" sz="2400" b="1" dirty="0"/>
              <a:t> positive feedback loop.</a:t>
            </a:r>
          </a:p>
        </p:txBody>
      </p:sp>
      <p:pic>
        <p:nvPicPr>
          <p:cNvPr id="1026" name="Picture 2" descr="http://eoimages.gsfc.nasa.gov/images/imagerecords/8000/8285/npseaice_amsre_2007318.jpg"/>
          <p:cNvPicPr>
            <a:picLocks noChangeAspect="1" noChangeArrowheads="1"/>
          </p:cNvPicPr>
          <p:nvPr/>
        </p:nvPicPr>
        <p:blipFill>
          <a:blip r:embed="rId2" cstate="print"/>
          <a:srcRect/>
          <a:stretch>
            <a:fillRect/>
          </a:stretch>
        </p:blipFill>
        <p:spPr bwMode="auto">
          <a:xfrm>
            <a:off x="0" y="228600"/>
            <a:ext cx="4588672" cy="6262688"/>
          </a:xfrm>
          <a:prstGeom prst="rect">
            <a:avLst/>
          </a:prstGeom>
          <a:noFill/>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ALBEDO</a:t>
            </a:r>
            <a:endParaRPr lang="en-US" dirty="0"/>
          </a:p>
        </p:txBody>
      </p:sp>
      <p:sp>
        <p:nvSpPr>
          <p:cNvPr id="4" name="Rectangle 3"/>
          <p:cNvSpPr/>
          <p:nvPr/>
        </p:nvSpPr>
        <p:spPr>
          <a:xfrm>
            <a:off x="1600200" y="5257800"/>
            <a:ext cx="5943600" cy="369332"/>
          </a:xfrm>
          <a:prstGeom prst="rect">
            <a:avLst/>
          </a:prstGeom>
        </p:spPr>
        <p:txBody>
          <a:bodyPr wrap="square">
            <a:spAutoFit/>
          </a:bodyPr>
          <a:lstStyle/>
          <a:p>
            <a:r>
              <a:rPr lang="en-US" dirty="0" smtClean="0"/>
              <a:t>https://www.youtube.com/watch?t=53&amp;v=cW4JTHz1aRg</a:t>
            </a:r>
            <a:endParaRPr lang="en-US" dirty="0"/>
          </a:p>
        </p:txBody>
      </p:sp>
      <p:pic>
        <p:nvPicPr>
          <p:cNvPr id="49154" name="Picture 2"/>
          <p:cNvPicPr>
            <a:picLocks noChangeAspect="1" noChangeArrowheads="1"/>
          </p:cNvPicPr>
          <p:nvPr/>
        </p:nvPicPr>
        <p:blipFill>
          <a:blip r:embed="rId2" cstate="print"/>
          <a:srcRect l="16250" t="13333" r="40000" b="40000"/>
          <a:stretch>
            <a:fillRect/>
          </a:stretch>
        </p:blipFill>
        <p:spPr bwMode="auto">
          <a:xfrm>
            <a:off x="1981200" y="1371600"/>
            <a:ext cx="5334000" cy="32004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6562" name="Picture 2" descr="http://data.giss.nasa.gov/modelforce/RadF.gif"/>
          <p:cNvPicPr>
            <a:picLocks noChangeAspect="1" noChangeArrowheads="1"/>
          </p:cNvPicPr>
          <p:nvPr/>
        </p:nvPicPr>
        <p:blipFill>
          <a:blip r:embed="rId2" cstate="print"/>
          <a:srcRect/>
          <a:stretch>
            <a:fillRect/>
          </a:stretch>
        </p:blipFill>
        <p:spPr bwMode="auto">
          <a:xfrm>
            <a:off x="685800" y="457200"/>
            <a:ext cx="7425845" cy="5457826"/>
          </a:xfrm>
          <a:prstGeom prst="rect">
            <a:avLst/>
          </a:prstGeom>
          <a:noFill/>
        </p:spPr>
      </p:pic>
      <p:sp>
        <p:nvSpPr>
          <p:cNvPr id="5" name="Rectangle 4"/>
          <p:cNvSpPr/>
          <p:nvPr/>
        </p:nvSpPr>
        <p:spPr>
          <a:xfrm>
            <a:off x="5257800" y="6488668"/>
            <a:ext cx="3771995" cy="369332"/>
          </a:xfrm>
          <a:prstGeom prst="rect">
            <a:avLst/>
          </a:prstGeom>
        </p:spPr>
        <p:txBody>
          <a:bodyPr wrap="none">
            <a:spAutoFit/>
          </a:bodyPr>
          <a:lstStyle/>
          <a:p>
            <a:r>
              <a:rPr lang="en-US" dirty="0" smtClean="0"/>
              <a:t>http://data.giss.nasa.gov/modelforce/</a:t>
            </a:r>
            <a:endParaRPr lang="en-US" dirty="0"/>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57200" y="6324600"/>
            <a:ext cx="8686800" cy="369332"/>
          </a:xfrm>
          <a:prstGeom prst="rect">
            <a:avLst/>
          </a:prstGeom>
        </p:spPr>
        <p:txBody>
          <a:bodyPr wrap="square">
            <a:spAutoFit/>
          </a:bodyPr>
          <a:lstStyle/>
          <a:p>
            <a:r>
              <a:rPr lang="en-US" dirty="0" smtClean="0">
                <a:hlinkClick r:id="rId2"/>
              </a:rPr>
              <a:t>http://article.wn.com/view/2003/07/18/Scientists_Test_Snowball_Earth_Hypothesis/</a:t>
            </a:r>
            <a:endParaRPr lang="en-US" dirty="0"/>
          </a:p>
        </p:txBody>
      </p:sp>
      <p:pic>
        <p:nvPicPr>
          <p:cNvPr id="192514" name="Picture 2" descr="Ice Ages that covered much of the world in glaciers is thought have occurred twice during the Cryogenian period, between about 720 and 660 million years ago, and again from 650 to 640 million years ago. Credit: NSF"/>
          <p:cNvPicPr>
            <a:picLocks noChangeAspect="1" noChangeArrowheads="1"/>
          </p:cNvPicPr>
          <p:nvPr/>
        </p:nvPicPr>
        <p:blipFill>
          <a:blip r:embed="rId3" cstate="print"/>
          <a:srcRect/>
          <a:stretch>
            <a:fillRect/>
          </a:stretch>
        </p:blipFill>
        <p:spPr bwMode="auto">
          <a:xfrm>
            <a:off x="1524000" y="1676400"/>
            <a:ext cx="5486400" cy="4114801"/>
          </a:xfrm>
          <a:prstGeom prst="rect">
            <a:avLst/>
          </a:prstGeom>
          <a:noFill/>
        </p:spPr>
      </p:pic>
      <p:sp>
        <p:nvSpPr>
          <p:cNvPr id="6" name="TextBox 5"/>
          <p:cNvSpPr txBox="1"/>
          <p:nvPr/>
        </p:nvSpPr>
        <p:spPr>
          <a:xfrm>
            <a:off x="1981200" y="685800"/>
            <a:ext cx="4534639" cy="646331"/>
          </a:xfrm>
          <a:prstGeom prst="rect">
            <a:avLst/>
          </a:prstGeom>
          <a:noFill/>
        </p:spPr>
        <p:txBody>
          <a:bodyPr wrap="none" rtlCol="0">
            <a:spAutoFit/>
          </a:bodyPr>
          <a:lstStyle/>
          <a:p>
            <a:r>
              <a:rPr lang="en-US" dirty="0" smtClean="0"/>
              <a:t>SNOWBALL EARTH and the ALBEDO FEEDBACK</a:t>
            </a:r>
          </a:p>
          <a:p>
            <a:pPr algn="ctr"/>
            <a:r>
              <a:rPr lang="en-US" dirty="0" smtClean="0"/>
              <a:t>(this can work in both directions)</a:t>
            </a:r>
            <a:endParaRPr lang="en-US"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130" name="Picture 2" descr="http://sites.gsu.edu/geog1112/files/2014/07/RadiativeForcing_Aerosols_small-1f5fzka.png"/>
          <p:cNvPicPr>
            <a:picLocks noChangeAspect="1" noChangeArrowheads="1"/>
          </p:cNvPicPr>
          <p:nvPr/>
        </p:nvPicPr>
        <p:blipFill>
          <a:blip r:embed="rId2" cstate="print"/>
          <a:srcRect/>
          <a:stretch>
            <a:fillRect/>
          </a:stretch>
        </p:blipFill>
        <p:spPr bwMode="auto">
          <a:xfrm>
            <a:off x="762000" y="1447800"/>
            <a:ext cx="7620000" cy="2447926"/>
          </a:xfrm>
          <a:prstGeom prst="rect">
            <a:avLst/>
          </a:prstGeom>
          <a:noFill/>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9394" name="Picture 2" descr="http://sites.gsu.edu/geog1112/files/2014/07/TemperatureSO2_1900-2000_small-1h047fa.png"/>
          <p:cNvPicPr>
            <a:picLocks noChangeAspect="1" noChangeArrowheads="1"/>
          </p:cNvPicPr>
          <p:nvPr/>
        </p:nvPicPr>
        <p:blipFill>
          <a:blip r:embed="rId2" cstate="print"/>
          <a:srcRect/>
          <a:stretch>
            <a:fillRect/>
          </a:stretch>
        </p:blipFill>
        <p:spPr bwMode="auto">
          <a:xfrm>
            <a:off x="762000" y="762000"/>
            <a:ext cx="7620000" cy="5715000"/>
          </a:xfrm>
          <a:prstGeom prst="rect">
            <a:avLst/>
          </a:prstGeom>
          <a:noFill/>
        </p:spPr>
      </p:pic>
    </p:spTree>
    <p:extLst>
      <p:ext uri="{BB962C8B-B14F-4D97-AF65-F5344CB8AC3E}">
        <p14:creationId xmlns:p14="http://schemas.microsoft.com/office/powerpoint/2010/main" val="258219447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p:nvPr/>
        </p:nvPicPr>
        <p:blipFill>
          <a:blip r:embed="rId2" cstate="print"/>
          <a:srcRect l="34533" t="10934" r="33305" b="13886"/>
          <a:stretch>
            <a:fillRect/>
          </a:stretch>
        </p:blipFill>
        <p:spPr bwMode="auto">
          <a:xfrm>
            <a:off x="4114801" y="152400"/>
            <a:ext cx="5029200" cy="6705600"/>
          </a:xfrm>
          <a:prstGeom prst="rect">
            <a:avLst/>
          </a:prstGeom>
          <a:noFill/>
          <a:ln w="9525">
            <a:noFill/>
            <a:miter lim="800000"/>
            <a:headEnd/>
            <a:tailEnd/>
          </a:ln>
        </p:spPr>
      </p:pic>
      <p:sp>
        <p:nvSpPr>
          <p:cNvPr id="6" name="TextBox 5"/>
          <p:cNvSpPr txBox="1"/>
          <p:nvPr/>
        </p:nvSpPr>
        <p:spPr>
          <a:xfrm>
            <a:off x="533400" y="3505200"/>
            <a:ext cx="3200400" cy="1015663"/>
          </a:xfrm>
          <a:prstGeom prst="rect">
            <a:avLst/>
          </a:prstGeom>
          <a:noFill/>
        </p:spPr>
        <p:txBody>
          <a:bodyPr wrap="square" rtlCol="0">
            <a:spAutoFit/>
          </a:bodyPr>
          <a:lstStyle/>
          <a:p>
            <a:r>
              <a:rPr lang="en-US" sz="2000" dirty="0" smtClean="0"/>
              <a:t>Let’s explore the relationship between large eruptions and climate fluctuations </a:t>
            </a:r>
            <a:endParaRPr lang="en-US" sz="2000" dirty="0"/>
          </a:p>
        </p:txBody>
      </p:sp>
      <p:pic>
        <p:nvPicPr>
          <p:cNvPr id="5" name="Picture 6" descr="http://www.sherlock-holmes.co.uk/pr/silhouette.GIF"/>
          <p:cNvPicPr>
            <a:picLocks noChangeAspect="1" noChangeArrowheads="1"/>
          </p:cNvPicPr>
          <p:nvPr/>
        </p:nvPicPr>
        <p:blipFill>
          <a:blip r:embed="rId3" cstate="print"/>
          <a:srcRect/>
          <a:stretch>
            <a:fillRect/>
          </a:stretch>
        </p:blipFill>
        <p:spPr bwMode="auto">
          <a:xfrm>
            <a:off x="685800" y="304800"/>
            <a:ext cx="2438400" cy="2724151"/>
          </a:xfrm>
          <a:prstGeom prst="rect">
            <a:avLst/>
          </a:prstGeom>
          <a:noFill/>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
            <a:ext cx="8229600" cy="1143000"/>
          </a:xfrm>
        </p:spPr>
        <p:txBody>
          <a:bodyPr>
            <a:normAutofit fontScale="90000"/>
          </a:bodyPr>
          <a:lstStyle/>
          <a:p>
            <a:r>
              <a:rPr lang="en-US" dirty="0" smtClean="0"/>
              <a:t>TERC </a:t>
            </a:r>
            <a:r>
              <a:rPr lang="en-US" dirty="0" err="1" smtClean="0"/>
              <a:t>EarthLabs</a:t>
            </a:r>
            <a:r>
              <a:rPr lang="en-US" dirty="0" smtClean="0"/>
              <a:t/>
            </a:r>
            <a:br>
              <a:rPr lang="en-US" dirty="0" smtClean="0"/>
            </a:br>
            <a:r>
              <a:rPr lang="en-US" sz="3100" dirty="0" err="1" smtClean="0"/>
              <a:t>Ipad</a:t>
            </a:r>
            <a:r>
              <a:rPr lang="en-US" sz="3100" dirty="0" smtClean="0"/>
              <a:t> app</a:t>
            </a:r>
            <a:endParaRPr lang="en-US" sz="3100" dirty="0"/>
          </a:p>
        </p:txBody>
      </p:sp>
      <p:pic>
        <p:nvPicPr>
          <p:cNvPr id="32770" name="Picture 2" descr="http://a5.mzstatic.com/us/r30/Purple3/v4/4f/8f/c3/4f8fc344-92ab-331d-8b31-cec336da6485/screen480x480.jpeg"/>
          <p:cNvPicPr>
            <a:picLocks noChangeAspect="1" noChangeArrowheads="1"/>
          </p:cNvPicPr>
          <p:nvPr/>
        </p:nvPicPr>
        <p:blipFill>
          <a:blip r:embed="rId2" cstate="print"/>
          <a:srcRect/>
          <a:stretch>
            <a:fillRect/>
          </a:stretch>
        </p:blipFill>
        <p:spPr bwMode="auto">
          <a:xfrm>
            <a:off x="1676400" y="2057400"/>
            <a:ext cx="6223000" cy="4667251"/>
          </a:xfrm>
          <a:prstGeom prst="rect">
            <a:avLst/>
          </a:prstGeom>
          <a:noFill/>
        </p:spPr>
      </p:pic>
      <p:sp>
        <p:nvSpPr>
          <p:cNvPr id="5" name="Oval 4"/>
          <p:cNvSpPr/>
          <p:nvPr/>
        </p:nvSpPr>
        <p:spPr>
          <a:xfrm>
            <a:off x="2209800" y="5715000"/>
            <a:ext cx="2209800" cy="6096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42" name="Picture 2" descr="Figure 1"/>
          <p:cNvPicPr>
            <a:picLocks noChangeAspect="1" noChangeArrowheads="1"/>
          </p:cNvPicPr>
          <p:nvPr/>
        </p:nvPicPr>
        <p:blipFill>
          <a:blip r:embed="rId2" cstate="print"/>
          <a:srcRect/>
          <a:stretch>
            <a:fillRect/>
          </a:stretch>
        </p:blipFill>
        <p:spPr bwMode="auto">
          <a:xfrm>
            <a:off x="1219200" y="1371600"/>
            <a:ext cx="6014651" cy="2247900"/>
          </a:xfrm>
          <a:prstGeom prst="rect">
            <a:avLst/>
          </a:prstGeom>
          <a:noFill/>
        </p:spPr>
      </p:pic>
      <p:sp>
        <p:nvSpPr>
          <p:cNvPr id="5" name="Rectangle 4"/>
          <p:cNvSpPr/>
          <p:nvPr/>
        </p:nvSpPr>
        <p:spPr>
          <a:xfrm>
            <a:off x="3657600" y="6400800"/>
            <a:ext cx="5334000" cy="369332"/>
          </a:xfrm>
          <a:prstGeom prst="rect">
            <a:avLst/>
          </a:prstGeom>
        </p:spPr>
        <p:txBody>
          <a:bodyPr wrap="square">
            <a:spAutoFit/>
          </a:bodyPr>
          <a:lstStyle/>
          <a:p>
            <a:r>
              <a:rPr lang="en-US" dirty="0" smtClean="0"/>
              <a:t>http://www.giss.nasa.gov/research/briefs/hansen_02/</a:t>
            </a:r>
            <a:endParaRPr lang="en-US" dirty="0"/>
          </a:p>
        </p:txBody>
      </p:sp>
      <p:sp>
        <p:nvSpPr>
          <p:cNvPr id="6" name="Rectangle 5"/>
          <p:cNvSpPr/>
          <p:nvPr/>
        </p:nvSpPr>
        <p:spPr>
          <a:xfrm>
            <a:off x="1371600" y="3886200"/>
            <a:ext cx="6477000" cy="1200329"/>
          </a:xfrm>
          <a:prstGeom prst="rect">
            <a:avLst/>
          </a:prstGeom>
        </p:spPr>
        <p:txBody>
          <a:bodyPr wrap="square">
            <a:spAutoFit/>
          </a:bodyPr>
          <a:lstStyle/>
          <a:p>
            <a:r>
              <a:rPr lang="en-US" dirty="0" smtClean="0"/>
              <a:t>Composite global surface temperature change near the time of the five </a:t>
            </a:r>
            <a:r>
              <a:rPr lang="en-US" dirty="0" smtClean="0"/>
              <a:t>volcanoes </a:t>
            </a:r>
            <a:r>
              <a:rPr lang="en-US" dirty="0" smtClean="0"/>
              <a:t>producing the greatest optical depths since 1880: Krakatau (1883), Santa Maria (1902), </a:t>
            </a:r>
            <a:r>
              <a:rPr lang="en-US" dirty="0" err="1" smtClean="0"/>
              <a:t>Agung</a:t>
            </a:r>
            <a:r>
              <a:rPr lang="en-US" dirty="0" smtClean="0"/>
              <a:t> (1963), El </a:t>
            </a:r>
            <a:r>
              <a:rPr lang="en-US" dirty="0" err="1" smtClean="0"/>
              <a:t>Chichon</a:t>
            </a:r>
            <a:r>
              <a:rPr lang="en-US" dirty="0" smtClean="0"/>
              <a:t> (1982) and Pinatubo (1991).</a:t>
            </a:r>
            <a:endParaRPr lang="en-US"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1592</TotalTime>
  <Words>762</Words>
  <Application>Microsoft Office PowerPoint</Application>
  <PresentationFormat>On-screen Show (4:3)</PresentationFormat>
  <Paragraphs>94</Paragraphs>
  <Slides>40</Slides>
  <Notes>0</Notes>
  <HiddenSlides>0</HiddenSlides>
  <MMClips>0</MMClips>
  <ScaleCrop>false</ScaleCrop>
  <HeadingPairs>
    <vt:vector size="4" baseType="variant">
      <vt:variant>
        <vt:lpstr>Theme</vt:lpstr>
      </vt:variant>
      <vt:variant>
        <vt:i4>1</vt:i4>
      </vt:variant>
      <vt:variant>
        <vt:lpstr>Slide Titles</vt:lpstr>
      </vt:variant>
      <vt:variant>
        <vt:i4>40</vt:i4>
      </vt:variant>
    </vt:vector>
  </HeadingPairs>
  <TitlesOfParts>
    <vt:vector size="41" baseType="lpstr">
      <vt:lpstr>Office Theme</vt:lpstr>
      <vt:lpstr>CLIMATE CONSIDERATIONS: Earth forcings and feedbacks</vt:lpstr>
      <vt:lpstr>What about SO2?</vt:lpstr>
      <vt:lpstr>PowerPoint Presentation</vt:lpstr>
      <vt:lpstr>PowerPoint Presentation</vt:lpstr>
      <vt:lpstr>PowerPoint Presentation</vt:lpstr>
      <vt:lpstr>PowerPoint Presentation</vt:lpstr>
      <vt:lpstr>PowerPoint Presentation</vt:lpstr>
      <vt:lpstr>TERC EarthLabs Ipad app</vt:lpstr>
      <vt:lpstr>PowerPoint Presentation</vt:lpstr>
      <vt:lpstr>PowerPoint Presentation</vt:lpstr>
      <vt:lpstr>PowerPoint Presentation</vt:lpstr>
      <vt:lpstr>PowerPoint Presentation</vt:lpstr>
      <vt:lpstr>PowerPoint Presentation</vt:lpstr>
      <vt:lpstr>OCEAN ACIDIFICATION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TERC EarthLabs Ipad app</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ALBEDO</vt:lpstr>
      <vt:lpstr>Positive Feedback = change from equilibrium condition  Negative Feedback = return to equilibrium condition  positive does not mean good negative does not mean bad</vt:lpstr>
      <vt:lpstr>PowerPoint Presentation</vt:lpstr>
      <vt:lpstr>PowerPoint Presentation</vt:lpstr>
      <vt:lpstr>PowerPoint Presentation</vt:lpstr>
      <vt:lpstr>ALBEDO</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CLIMATE CONSIDERATIONS: Volcanoes, Oceans, Albedo</dc:title>
  <dc:creator>Shelley</dc:creator>
  <cp:lastModifiedBy>shelley kauffman</cp:lastModifiedBy>
  <cp:revision>13</cp:revision>
  <dcterms:created xsi:type="dcterms:W3CDTF">2015-07-26T21:58:11Z</dcterms:created>
  <dcterms:modified xsi:type="dcterms:W3CDTF">2015-07-29T21:11:00Z</dcterms:modified>
</cp:coreProperties>
</file>